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0" r:id="rId1"/>
    <p:sldMasterId id="2147483683" r:id="rId2"/>
    <p:sldMasterId id="2147483695" r:id="rId3"/>
  </p:sldMasterIdLst>
  <p:notesMasterIdLst>
    <p:notesMasterId r:id="rId25"/>
  </p:notesMasterIdLst>
  <p:sldIdLst>
    <p:sldId id="256" r:id="rId4"/>
    <p:sldId id="292" r:id="rId5"/>
    <p:sldId id="413" r:id="rId6"/>
    <p:sldId id="403" r:id="rId7"/>
    <p:sldId id="404" r:id="rId8"/>
    <p:sldId id="416" r:id="rId9"/>
    <p:sldId id="417" r:id="rId10"/>
    <p:sldId id="260" r:id="rId11"/>
    <p:sldId id="287" r:id="rId12"/>
    <p:sldId id="1800" r:id="rId13"/>
    <p:sldId id="265" r:id="rId14"/>
    <p:sldId id="1802" r:id="rId15"/>
    <p:sldId id="1803" r:id="rId16"/>
    <p:sldId id="1804" r:id="rId17"/>
    <p:sldId id="1805" r:id="rId18"/>
    <p:sldId id="1806" r:id="rId19"/>
    <p:sldId id="1807" r:id="rId20"/>
    <p:sldId id="1808" r:id="rId21"/>
    <p:sldId id="1809" r:id="rId22"/>
    <p:sldId id="409" r:id="rId23"/>
    <p:sldId id="415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Roboto Condensed Light" panose="020B0604020202020204" charset="0"/>
      <p:regular r:id="rId36"/>
      <p: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lzahn, Daniel" initials="MD" lastIdx="1" clrIdx="0">
    <p:extLst>
      <p:ext uri="{19B8F6BF-5375-455C-9EA6-DF929625EA0E}">
        <p15:presenceInfo xmlns:p15="http://schemas.microsoft.com/office/powerpoint/2012/main" userId="S::dmolzahn6@gatech.edu::abf7f4bb-5c39-4d0c-ac5a-68e0a8bfa2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B3"/>
    <a:srgbClr val="800080"/>
    <a:srgbClr val="808080"/>
    <a:srgbClr val="ECD9C6"/>
    <a:srgbClr val="B3B3FF"/>
    <a:srgbClr val="B9B9B9"/>
    <a:srgbClr val="338033"/>
    <a:srgbClr val="A7934B"/>
    <a:srgbClr val="101A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5" autoAdjust="0"/>
    <p:restoredTop sz="90720" autoAdjust="0"/>
  </p:normalViewPr>
  <p:slideViewPr>
    <p:cSldViewPr snapToGrid="0" snapToObjects="1">
      <p:cViewPr varScale="1">
        <p:scale>
          <a:sx n="107" d="100"/>
          <a:sy n="107" d="100"/>
        </p:scale>
        <p:origin x="876" y="78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A262A-F407-0941-BC17-951B784A1135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3ECAC-2BA5-6A4C-8FF3-3AC45D10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3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86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67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8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68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15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68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31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0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6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48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76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0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24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C192-CB30-4339-AFFA-C44AE13194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86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57" y="121366"/>
            <a:ext cx="3676027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15DDED0D-046E-F543-8297-B533CA6EAAB2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DE804-1F0F-4F54-80C9-EC5A88A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E70F50-295A-4972-BA56-0F9B24D61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539B0D-E88B-4AC3-A56D-D834C3D0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34A7-5DFE-4D65-B0D1-EAD3DFADDA1B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601A27-C411-46E8-83E2-E3510DA4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4EB326-BE4B-46E9-8CFF-400BE6CF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98EE-C1B4-4CC1-A006-4C2E2110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98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5EEF-EA4E-5B49-9DC6-484B5C9A5C9D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5E3B-790B-444A-9D2D-5A210A585EF2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38D4-9BB0-6544-8C7A-C9F7F7EF8655}" type="datetime1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5E73-16B7-9042-95CA-46FF4E7D383D}" type="datetime1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989E9-1728-BC45-95CE-CA87C22C67D5}" type="datetime1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A87-5016-0642-9A58-C927C6B98C4A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4952-76EC-934A-9163-672FA3A5D400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A7B09-186C-D846-ACFB-93B9AE25DEF3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8792F38D-256B-D540-8904-08AD25DD4455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0ADAA-7376-9940-B4B2-82F3C71B365D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2587F344-0E71-0347-AB27-5616D808F051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5EE58E00-DB81-DE42-81A4-2F71FB3BC493}" type="datetime1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5634B85B-04C9-AD47-A4C6-FA27AA4C2365}" type="datetime1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EB2488D5-9372-BC43-8CD5-7ABE119D3856}" type="datetime1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E50590FB-8AF7-0444-8F4C-5D9F87D22772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E51E6D19-31ED-7444-9B8D-C95DFCE3949B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5C8390F4-8177-5146-AE13-DE7B733E50CF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9C03EC-3994-4248-9AF3-7220591B0C9A}"/>
              </a:ext>
            </a:extLst>
          </p:cNvPr>
          <p:cNvSpPr/>
          <p:nvPr userDrawn="1"/>
        </p:nvSpPr>
        <p:spPr>
          <a:xfrm>
            <a:off x="11010900" y="6096000"/>
            <a:ext cx="11811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686" y="121366"/>
            <a:ext cx="2968098" cy="481949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 txBox="1">
            <a:spLocks/>
          </p:cNvSpPr>
          <p:nvPr userDrawn="1"/>
        </p:nvSpPr>
        <p:spPr>
          <a:xfrm>
            <a:off x="11715226" y="6466759"/>
            <a:ext cx="58524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5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1E571-CFBA-2E4A-AD99-C8C1D3CA0237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sv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svg"/><Relationship Id="rId5" Type="http://schemas.openxmlformats.org/officeDocument/2006/relationships/image" Target="../media/image13.jpe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4462" y="2648193"/>
            <a:ext cx="7443014" cy="2085731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sz="2400" b="1" dirty="0">
                <a:solidFill>
                  <a:srgbClr val="A7934B"/>
                </a:solidFill>
                <a:latin typeface="Calibri" panose="020F0502020204030204" pitchFamily="34" charset="0"/>
              </a:rPr>
              <a:t>Presented by: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Dan Molzahn 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(</a:t>
            </a:r>
            <a:r>
              <a:rPr lang="en-US" sz="2000" i="1" dirty="0">
                <a:solidFill>
                  <a:srgbClr val="A7934B"/>
                </a:solidFill>
                <a:latin typeface="Calibri" panose="020F0502020204030204" pitchFamily="34" charset="0"/>
              </a:rPr>
              <a:t>ECE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)</a:t>
            </a: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, PI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Sam Coogan 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(</a:t>
            </a:r>
            <a:r>
              <a:rPr lang="en-US" sz="2000" i="1" dirty="0">
                <a:solidFill>
                  <a:srgbClr val="A7934B"/>
                </a:solidFill>
                <a:latin typeface="Calibri" panose="020F0502020204030204" pitchFamily="34" charset="0"/>
              </a:rPr>
              <a:t>ECE/CEE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)</a:t>
            </a: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, Co-PI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Pascal Van </a:t>
            </a:r>
            <a:r>
              <a:rPr lang="en-US" sz="2400" dirty="0" err="1">
                <a:solidFill>
                  <a:srgbClr val="A7934B"/>
                </a:solidFill>
                <a:latin typeface="Calibri" panose="020F0502020204030204" pitchFamily="34" charset="0"/>
              </a:rPr>
              <a:t>Hentenryck</a:t>
            </a: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(</a:t>
            </a:r>
            <a:r>
              <a:rPr lang="en-US" sz="2000" i="1" dirty="0" err="1">
                <a:solidFill>
                  <a:srgbClr val="A7934B"/>
                </a:solidFill>
                <a:latin typeface="Calibri" panose="020F0502020204030204" pitchFamily="34" charset="0"/>
              </a:rPr>
              <a:t>ISyE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)</a:t>
            </a: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, Co-PI</a:t>
            </a:r>
          </a:p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9023" y="1250624"/>
            <a:ext cx="7793892" cy="105507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</a:rPr>
              <a:t>Evacuating Urban Areas with Electrified Transportation Systems (</a:t>
            </a:r>
            <a:r>
              <a:rPr lang="en-US" sz="3600" dirty="0" err="1">
                <a:latin typeface="Calibri" panose="020F0502020204030204" pitchFamily="34" charset="0"/>
              </a:rPr>
              <a:t>EVacuate</a:t>
            </a:r>
            <a:r>
              <a:rPr lang="en-US" sz="36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 txBox="1">
            <a:spLocks/>
          </p:cNvSpPr>
          <p:nvPr/>
        </p:nvSpPr>
        <p:spPr>
          <a:xfrm>
            <a:off x="4024462" y="4875108"/>
            <a:ext cx="7443014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342900" rtl="0" eaLnBrk="1" latinLnBrk="0" hangingPunct="1">
              <a:lnSpc>
                <a:spcPts val="3600"/>
              </a:lnSpc>
              <a:spcBef>
                <a:spcPct val="20000"/>
              </a:spcBef>
              <a:buFont typeface="Arial"/>
              <a:buNone/>
              <a:defRPr sz="3000" b="0" kern="120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June 8, 2021</a:t>
            </a:r>
          </a:p>
          <a:p>
            <a:pPr algn="ctr">
              <a:spcBef>
                <a:spcPts val="0"/>
              </a:spcBef>
            </a:pPr>
            <a:r>
              <a:rPr lang="en-US" sz="2400" dirty="0" err="1">
                <a:solidFill>
                  <a:srgbClr val="A7934B"/>
                </a:solidFill>
                <a:latin typeface="Calibri" panose="020F0502020204030204" pitchFamily="34" charset="0"/>
              </a:rPr>
              <a:t>EPICenter</a:t>
            </a: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 Vehicle-Grid Summer Research Symposium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Atlanta, GA</a:t>
            </a:r>
          </a:p>
          <a:p>
            <a:pPr algn="ctr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57" y="121366"/>
            <a:ext cx="3676027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54AA019-7FE5-4838-B53C-0096C050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2" y="1463040"/>
            <a:ext cx="7073526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6D41F19-7EAE-4BB9-B774-3013587B92CC}"/>
              </a:ext>
            </a:extLst>
          </p:cNvPr>
          <p:cNvSpPr txBox="1"/>
          <p:nvPr/>
        </p:nvSpPr>
        <p:spPr>
          <a:xfrm rot="21118982">
            <a:off x="1584864" y="2549046"/>
            <a:ext cx="498555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bg2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Too detailed for the evacuation planning problem!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C344250-0277-407E-883F-25189BC0E0DB}"/>
              </a:ext>
            </a:extLst>
          </p:cNvPr>
          <p:cNvSpPr txBox="1"/>
          <p:nvPr/>
        </p:nvSpPr>
        <p:spPr>
          <a:xfrm>
            <a:off x="8709660" y="1994724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roads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C95704B-DA7B-4F23-81FE-CE5C24C4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025"/>
            <a:ext cx="11430000" cy="1016000"/>
          </a:xfrm>
        </p:spPr>
        <p:txBody>
          <a:bodyPr/>
          <a:lstStyle/>
          <a:p>
            <a:r>
              <a:rPr lang="en-US" dirty="0"/>
              <a:t>Transportation System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6EE511-12D7-4609-A331-D9C3DAA30F1D}"/>
              </a:ext>
            </a:extLst>
          </p:cNvPr>
          <p:cNvSpPr txBox="1"/>
          <p:nvPr/>
        </p:nvSpPr>
        <p:spPr>
          <a:xfrm>
            <a:off x="7884326" y="4278948"/>
            <a:ext cx="4351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to the </a:t>
            </a:r>
            <a:r>
              <a:rPr lang="en-US" dirty="0">
                <a:solidFill>
                  <a:srgbClr val="C00000"/>
                </a:solidFill>
              </a:rPr>
              <a:t>SUMO traffic simulator </a:t>
            </a:r>
            <a:r>
              <a:rPr lang="en-US" dirty="0"/>
              <a:t>to provide a </a:t>
            </a:r>
            <a:r>
              <a:rPr lang="en-US" dirty="0">
                <a:solidFill>
                  <a:srgbClr val="C00000"/>
                </a:solidFill>
              </a:rPr>
              <a:t>detailed transportation model </a:t>
            </a:r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validation</a:t>
            </a:r>
            <a:r>
              <a:rPr lang="en-US" dirty="0"/>
              <a:t> of the evacuation plans</a:t>
            </a:r>
          </a:p>
        </p:txBody>
      </p:sp>
      <p:pic>
        <p:nvPicPr>
          <p:cNvPr id="3074" name="Picture 2" descr="data:image/png;base64,iVBORw0KGgoAAAANSUhEUgAAAMgAAADICAMAAACahl6sAAAAq1BMVEXr8+szgDMAAADM08xcX1yJtYlucW6uza4EBAQ4gziHjIcSExJ5fXlkn2Tm8OYvMS/O4c7b6duPuY9dml3U5dRKjkqVvpVSk1KhxaFBiEGbwZuCsoLA2MC61LofIB/i7uJwpnCprqk7PTu8wryxt7Hi6eJPUk/X3teNko1tpG1ISkian5pinWJ6rHrH3Mc2ODYmJybCycJmamYsLix1eXVCRUJXWlchIiGgpqAPAzJtAAAIm0lEQVR4nO2ba0OCOhjHQVMgE8EritfU1Ey7Hcvv/8kO29hgY+YsanjO839FMMfzY3suG2QYIBAIBAKBQCAQCAQCgUAgEAgEAoEk8oLhRLcNecjqm6bZr4fBxNdtyo/UNWMNQrPfmjYtT7dF39JkE2M41i4+2ri6jfqGvF5sfX80jY/q18gx6sfWd4b1a+Zg7tHzWvFR6wrjF3MP84nNsGvkYMabG3bYu8IAbFH3MEOvc8UczD3M7p55/PVxJO7hWMNr4LD20tOJezijkUM52n9snLq8pyjRTYNMyZG4R39vFZ/D7VIbI5j0rAmYe/Ta7Lhf2ApryKYPeeA7i8H4VojzX8sfFJ5jEppZtSojVn/41m7nstDVl/uSflkdCQd27jSMa4Vk2PpDncaelj89gRHD1LvJAExGlZZTUI5270uO2GWCJEoVs97dNz3D67bOs3D+Xzi5zSjm9iKW9qDunGdBMIWsd1nMRSy+tVFh4fy/GPJ3aQN7zbYxsXb9UwAcTNr/tcvK2Nzr+oY7CpVYovw/KARMuy41rzWIHHpYOZVXMjCB5pLLHZx2B8ziNVUCGZLWYLb/OnU49SCKTe2BKoupzf9dSz6xUqqjOKsYyDC8Lhivcs6nnc2FLGZ/M9KBojAshMVVDMqRdFVh54cFsaAZMwxVAtlUE4ehNCxmf4dZvOa56tLRG4sVhoWynAlkoVYOQ21YGEtw0vmdIhTHKsMSseCo5FtTKUtTNwSR0rCYnXBIGmcDWb84Bb7SsFCWTCALNFsfPd4wpLs7asPCWPapQNbTvkjxke0ti9qhNixmp0Lg2TLZ0kdAtI8nSKdJg47isOBlJRJeJrf0ERBZSQBypqzCUBwWvKxE8gPNW0Quv8O4MyZ0hrmBYhGPly+65fNzqGL4rX6F2aU6LPpZ9nz8HBg+CkLOlBXjqt6iOfRaXH52LMKB1AtYLFUalo7O0OtWOFucUcIRqV9JGp73Fp2h13/iTOnvOQ5hspwZlp4uCCPjHh1P4BgI7b/0Fi0LXCLePcxeW+DoSn5zclj05ULBPcynicBROfE7+bBoy4WCe6APrnxupp1Y6fl7S/b+YfO31icS3AOZzb/r2Ym/cPdBZdo75e+63osGwuoumkb8eHBP2B8Odq0vN7Yy2H8jdyfYEYXZNs/Bktt+MD2/B6Rp58QX5niUzgWO+Iu4drBRK7T07JwMBeOidC5w4C/JhqHC+9G4By3louge6L1/hkP1RQ/RiUD9q8q4B/ouhufoDZuKr3joo9Cwc9IWU0DLFznMyyjMbCXzBxLdw6xPMhwXS0P5LrqHOXV/zvH366mMe+Co6f2U4+8HxBLHo5sHh471lMd7epALh5by3W0mBqB0ngOHrvXUkFqOPxvzLsl6KTmd1iZsdoPAsrQtQybE4/FnfJdzdOq7geUVYC8OCX190kPV6kUcnU3T8rRvtfPyNyidq3P0pt1RQQZBFH49q8LhtMICfzCHtT//br3eHBZsLsn0xYdB2CXCon0gd1LD08umVpG+jDsv6XfXpjMt5oeXX2qU8ZPNFVIg+Zs0RadS2H+iOK9khaLnK6v8RNa+TnjFg0E1cJxdwZOeoopSBIJAIBAIBAKBQCAQCPS/03x7VxU0x+fxId8Wt1zgQ3f9+PJyWMt6LFcbn/dv5fSp1bb68Pw5jvRy/1E9rn4B46WUFTbvFh3ZfOsaOneHOQ6k6WO2y4WNr9jH5MzB5m9gP87z5hDuoAyypW1vxS6X4/jKmJ74kN2jmu9+/lh2DxWQN9p2vBS6XLNuyARa3kvvUXrIk2NG+qw1eB3Pg9wwg45Cn+/sCvES2nJ8eLuL9HaoxSfucgS5+6JHVZAD32Re4kHiv18WSZMjmQd2ji6PzanJrymAHFAbmwtP+MJ4kYAQB2lwE3D1kveQ4Ls05NcUQB6WNdEecqbMQFwcTexXvh8yTO+5cRBzxvJrKiDY57nfb/GcSUAWcse+x6fzm1v/4P620mtKIPjRpqY/tvDRSEDW8jvgzrkf/kwkatl8Fr4EBMeo1PPGBMcUSDXxlrTIQEnrgm9pSUNh4+5VvKYA8khapcIPsrvmpkAecC+Z5LfCDari6e+LJegoQFb5skENZIWcmWV3t0bMS0BwJZONiy5ucJMfiHGbrlHGb7Pk2amB4EfOws8RnY3G9pWBYK/+zN7XzhvEeH3gyq3aDR0XRRDsZvQ3j9Hxs5EGecaDnb0t7ukjT5DIUbYftTTLc/kSEFyuxY8Wz7O1kRkRCYj9CyCIZXaTYrFniiC4OkEhvEYSN6p47GUWRJKpcveRRPPqJ5tfywtAsGOTRPFCn/KcgTzKnX2JG7z9Ckik13/icdlSkNJ5EPzQ79EBTg4LHoQUl2KpHw9ZnvWvoHgRhFIcycl8FWHLQHAIR2kI/ZYEqASE1NeZ9SAJ++IKIE/hTIDj6ZYZw0QmxFoAWcbJY2mzh5yAkF4yy8g3OV+eOlDvnLNJxoTTRGnGQO7JaXQcpXM0hHGST0BIahQLbFJR2JkZl6fu6YiQx99wxWtktqVB5mSaNEpsLyK1HnnPPg9arEo2LvITTgVkzpB9kpvksZHbk6SQBsHGPh9Tsz4FQmIGiehU8bI+RxdZlgXNyAPEAT5e0L+v8RCsts+lxEV4EGIsmWAiCN1UOdDNrPK6UZLOt59oVpLrmBiL7RuPWb6Ma3YOZEWrHFrOpkDoNhfpZjxmf9l5uvoJkPhZLQ/ZS8/LFMgz7echvkpjXBrE2Er3zvjJ9jsgY2qPWxV3CN+ox/Ag8T7fA98v7WbekDyQzPond5DaTSp3lJO6JQKsJld4ELIa+Fzx/SatZ3xZOv7Ib5FLlHH2cjkT21eL7e3d3e16wSX5FWqbOlNe386Sn5J+uXXhan5cr29v1+vj/Be2sEEgEAgEAoFAIBAIBAKBQCAQCAQCgUAgEAgEAv239C8ER6DUMBEcUQAAAABJRU5ErkJggg==">
            <a:extLst>
              <a:ext uri="{FF2B5EF4-FFF2-40B4-BE49-F238E27FC236}">
                <a16:creationId xmlns:a16="http://schemas.microsoft.com/office/drawing/2014/main" id="{02F9341B-3103-4EFB-8DFD-0BC5FEA4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659" y="5244613"/>
            <a:ext cx="1514547" cy="151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3">
            <a:extLst>
              <a:ext uri="{FF2B5EF4-FFF2-40B4-BE49-F238E27FC236}">
                <a16:creationId xmlns:a16="http://schemas.microsoft.com/office/drawing/2014/main" id="{8FF2B726-6CB7-479F-B815-D3B360A3E178}"/>
              </a:ext>
            </a:extLst>
          </p:cNvPr>
          <p:cNvSpPr txBox="1"/>
          <p:nvPr/>
        </p:nvSpPr>
        <p:spPr>
          <a:xfrm>
            <a:off x="8709660" y="3380946"/>
            <a:ext cx="2071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Nodes: 91,815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Edges: 173,711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BA3FD9-D99C-4ECD-A45E-AC8A8D3B1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03" y="3784477"/>
            <a:ext cx="4990814" cy="307352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E3740D-5790-4BE2-B1AD-084210A353A2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2672080" y="4211320"/>
            <a:ext cx="163723" cy="1109919"/>
          </a:xfrm>
          <a:prstGeom prst="line">
            <a:avLst/>
          </a:prstGeom>
          <a:ln w="28575">
            <a:solidFill>
              <a:srgbClr val="338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ABE203-5D81-42CC-891D-D07C8D6724AF}"/>
              </a:ext>
            </a:extLst>
          </p:cNvPr>
          <p:cNvCxnSpPr>
            <a:cxnSpLocks/>
          </p:cNvCxnSpPr>
          <p:nvPr/>
        </p:nvCxnSpPr>
        <p:spPr>
          <a:xfrm flipH="1">
            <a:off x="2696233" y="3784477"/>
            <a:ext cx="2358367" cy="401177"/>
          </a:xfrm>
          <a:prstGeom prst="line">
            <a:avLst/>
          </a:prstGeom>
          <a:ln w="28575">
            <a:solidFill>
              <a:srgbClr val="338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14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E676D4-873C-415A-92A3-762725CA21C5}"/>
              </a:ext>
            </a:extLst>
          </p:cNvPr>
          <p:cNvSpPr txBox="1"/>
          <p:nvPr/>
        </p:nvSpPr>
        <p:spPr>
          <a:xfrm>
            <a:off x="8709660" y="3380946"/>
            <a:ext cx="1774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Nodes: 1,486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Edges: 2,793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8DE17A-56C0-4089-8774-2E4E3704DCBA}"/>
              </a:ext>
            </a:extLst>
          </p:cNvPr>
          <p:cNvSpPr txBox="1"/>
          <p:nvPr/>
        </p:nvSpPr>
        <p:spPr>
          <a:xfrm>
            <a:off x="8709660" y="1994724"/>
            <a:ext cx="1443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Motorway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Secondary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74FFE7C-FCD8-4750-9945-7981AB498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4" y="1463040"/>
            <a:ext cx="7073526" cy="491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9729CE38-6498-48CD-8F6E-61C62505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025"/>
            <a:ext cx="11430000" cy="1016000"/>
          </a:xfrm>
        </p:spPr>
        <p:txBody>
          <a:bodyPr/>
          <a:lstStyle/>
          <a:p>
            <a:r>
              <a:rPr lang="en-US" dirty="0"/>
              <a:t>Transportation System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F73E-CA2A-417A-A4FD-0A7EE15F577A}"/>
              </a:ext>
            </a:extLst>
          </p:cNvPr>
          <p:cNvSpPr txBox="1"/>
          <p:nvPr/>
        </p:nvSpPr>
        <p:spPr>
          <a:xfrm>
            <a:off x="8279670" y="138459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Simplified model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945654-7808-4B45-BD8D-EDD83329274A}"/>
              </a:ext>
            </a:extLst>
          </p:cNvPr>
          <p:cNvSpPr txBox="1"/>
          <p:nvPr/>
        </p:nvSpPr>
        <p:spPr>
          <a:xfrm rot="21148429">
            <a:off x="2890521" y="3175680"/>
            <a:ext cx="317683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Models of intersections are still too detailed.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F6B2EB-068C-4220-9A03-0BEB596482E9}"/>
              </a:ext>
            </a:extLst>
          </p:cNvPr>
          <p:cNvSpPr/>
          <p:nvPr/>
        </p:nvSpPr>
        <p:spPr>
          <a:xfrm>
            <a:off x="5672667" y="4150783"/>
            <a:ext cx="146050" cy="146050"/>
          </a:xfrm>
          <a:prstGeom prst="ellipse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791FD1-838F-444D-954D-48E909DE9676}"/>
              </a:ext>
            </a:extLst>
          </p:cNvPr>
          <p:cNvSpPr/>
          <p:nvPr/>
        </p:nvSpPr>
        <p:spPr>
          <a:xfrm>
            <a:off x="4768850" y="4449233"/>
            <a:ext cx="146050" cy="146050"/>
          </a:xfrm>
          <a:prstGeom prst="ellipse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4A146B-8AAA-4E2C-ADEC-5108DC2FB47A}"/>
              </a:ext>
            </a:extLst>
          </p:cNvPr>
          <p:cNvSpPr/>
          <p:nvPr/>
        </p:nvSpPr>
        <p:spPr>
          <a:xfrm rot="1075345">
            <a:off x="3689600" y="4480042"/>
            <a:ext cx="354019" cy="165747"/>
          </a:xfrm>
          <a:prstGeom prst="ellipse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2A09E7-A5C4-4D1E-904D-E96F53766E1E}"/>
              </a:ext>
            </a:extLst>
          </p:cNvPr>
          <p:cNvSpPr/>
          <p:nvPr/>
        </p:nvSpPr>
        <p:spPr>
          <a:xfrm>
            <a:off x="6859057" y="4002615"/>
            <a:ext cx="338667" cy="338667"/>
          </a:xfrm>
          <a:prstGeom prst="ellipse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8449E3-CD8C-4A52-A7FA-09DFFCE60492}"/>
              </a:ext>
            </a:extLst>
          </p:cNvPr>
          <p:cNvSpPr/>
          <p:nvPr/>
        </p:nvSpPr>
        <p:spPr>
          <a:xfrm>
            <a:off x="6593787" y="2856386"/>
            <a:ext cx="338667" cy="338667"/>
          </a:xfrm>
          <a:prstGeom prst="ellipse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0F6C02-5F07-44E1-A5CD-5F7D5A3FEF03}"/>
              </a:ext>
            </a:extLst>
          </p:cNvPr>
          <p:cNvCxnSpPr/>
          <p:nvPr/>
        </p:nvCxnSpPr>
        <p:spPr>
          <a:xfrm flipV="1">
            <a:off x="6095999" y="3066222"/>
            <a:ext cx="438979" cy="20375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3F6518-10C4-40CF-8759-4A829A466325}"/>
              </a:ext>
            </a:extLst>
          </p:cNvPr>
          <p:cNvCxnSpPr>
            <a:cxnSpLocks/>
          </p:cNvCxnSpPr>
          <p:nvPr/>
        </p:nvCxnSpPr>
        <p:spPr>
          <a:xfrm>
            <a:off x="6159777" y="3645820"/>
            <a:ext cx="658466" cy="42922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4621E6-C1D8-4D25-B04B-DC53F5949F3E}"/>
              </a:ext>
            </a:extLst>
          </p:cNvPr>
          <p:cNvCxnSpPr>
            <a:cxnSpLocks/>
          </p:cNvCxnSpPr>
          <p:nvPr/>
        </p:nvCxnSpPr>
        <p:spPr>
          <a:xfrm>
            <a:off x="5433649" y="3700028"/>
            <a:ext cx="239018" cy="42305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4BD077-05B1-4372-B4FF-0570F4E570AC}"/>
              </a:ext>
            </a:extLst>
          </p:cNvPr>
          <p:cNvCxnSpPr>
            <a:cxnSpLocks/>
          </p:cNvCxnSpPr>
          <p:nvPr/>
        </p:nvCxnSpPr>
        <p:spPr>
          <a:xfrm>
            <a:off x="4737577" y="3798220"/>
            <a:ext cx="85687" cy="5899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EBAB67-ACB3-44B1-89F8-C18E86AD4729}"/>
              </a:ext>
            </a:extLst>
          </p:cNvPr>
          <p:cNvCxnSpPr>
            <a:cxnSpLocks/>
          </p:cNvCxnSpPr>
          <p:nvPr/>
        </p:nvCxnSpPr>
        <p:spPr>
          <a:xfrm flipH="1">
            <a:off x="3937969" y="3919836"/>
            <a:ext cx="61787" cy="5293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2">
            <a:extLst>
              <a:ext uri="{FF2B5EF4-FFF2-40B4-BE49-F238E27FC236}">
                <a16:creationId xmlns:a16="http://schemas.microsoft.com/office/drawing/2014/main" id="{4DC6338F-4536-453C-8418-1DC3552C7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"/>
          <a:stretch/>
        </p:blipFill>
        <p:spPr>
          <a:xfrm>
            <a:off x="1051841" y="1562066"/>
            <a:ext cx="6489635" cy="34965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4119A66-B794-4407-BCB7-61DA93B9B6CD}"/>
              </a:ext>
            </a:extLst>
          </p:cNvPr>
          <p:cNvGrpSpPr/>
          <p:nvPr/>
        </p:nvGrpSpPr>
        <p:grpSpPr>
          <a:xfrm>
            <a:off x="6814329" y="1129185"/>
            <a:ext cx="4609961" cy="3146218"/>
            <a:chOff x="1517271" y="1558360"/>
            <a:chExt cx="6735189" cy="45966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E847F62-60F7-468C-84A8-0255D31E9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05"/>
            <a:stretch/>
          </p:blipFill>
          <p:spPr>
            <a:xfrm>
              <a:off x="1517271" y="1558360"/>
              <a:ext cx="6735189" cy="4596649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1973E05D-F513-4C06-A1F7-4771EA5896F7}"/>
                </a:ext>
              </a:extLst>
            </p:cNvPr>
            <p:cNvSpPr/>
            <p:nvPr/>
          </p:nvSpPr>
          <p:spPr>
            <a:xfrm>
              <a:off x="3170156" y="2377440"/>
              <a:ext cx="3833623" cy="3429000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79B7AFF3-095A-4F70-9835-FC27E220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025"/>
            <a:ext cx="11430000" cy="1016000"/>
          </a:xfrm>
        </p:spPr>
        <p:txBody>
          <a:bodyPr/>
          <a:lstStyle/>
          <a:p>
            <a:r>
              <a:rPr lang="en-US" dirty="0"/>
              <a:t>Transportation System Model</a:t>
            </a:r>
          </a:p>
        </p:txBody>
      </p:sp>
      <p:sp>
        <p:nvSpPr>
          <p:cNvPr id="13" name="Elipse 3">
            <a:extLst>
              <a:ext uri="{FF2B5EF4-FFF2-40B4-BE49-F238E27FC236}">
                <a16:creationId xmlns:a16="http://schemas.microsoft.com/office/drawing/2014/main" id="{0FD65C0C-3FDB-4A31-A02A-A079936DB321}"/>
              </a:ext>
            </a:extLst>
          </p:cNvPr>
          <p:cNvSpPr/>
          <p:nvPr/>
        </p:nvSpPr>
        <p:spPr>
          <a:xfrm>
            <a:off x="4019290" y="4421266"/>
            <a:ext cx="233766" cy="209093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6A91CD-5C7C-43CF-A360-BCCF0FCD2C9D}"/>
              </a:ext>
            </a:extLst>
          </p:cNvPr>
          <p:cNvCxnSpPr>
            <a:cxnSpLocks/>
            <a:stCxn id="13" idx="1"/>
            <a:endCxn id="4" idx="1"/>
          </p:cNvCxnSpPr>
          <p:nvPr/>
        </p:nvCxnSpPr>
        <p:spPr>
          <a:xfrm flipV="1">
            <a:off x="4053524" y="2033524"/>
            <a:ext cx="4276407" cy="241836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77F897-84A4-468C-A81B-FFFDADC0F234}"/>
              </a:ext>
            </a:extLst>
          </p:cNvPr>
          <p:cNvCxnSpPr>
            <a:cxnSpLocks/>
            <a:stCxn id="13" idx="4"/>
          </p:cNvCxnSpPr>
          <p:nvPr/>
        </p:nvCxnSpPr>
        <p:spPr>
          <a:xfrm flipV="1">
            <a:off x="4136173" y="4036823"/>
            <a:ext cx="5314234" cy="59353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CBF51E-4C35-4171-A44B-07D7FBAFDBEE}"/>
              </a:ext>
            </a:extLst>
          </p:cNvPr>
          <p:cNvSpPr txBox="1"/>
          <p:nvPr/>
        </p:nvSpPr>
        <p:spPr>
          <a:xfrm>
            <a:off x="2057521" y="5487339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decide which nodes to aggregate?</a:t>
            </a:r>
          </a:p>
        </p:txBody>
      </p:sp>
      <p:sp>
        <p:nvSpPr>
          <p:cNvPr id="21" name="CuadroTexto 3">
            <a:extLst>
              <a:ext uri="{FF2B5EF4-FFF2-40B4-BE49-F238E27FC236}">
                <a16:creationId xmlns:a16="http://schemas.microsoft.com/office/drawing/2014/main" id="{F24185FA-059B-4EE8-BA20-2CCF804130BB}"/>
              </a:ext>
            </a:extLst>
          </p:cNvPr>
          <p:cNvSpPr txBox="1"/>
          <p:nvPr/>
        </p:nvSpPr>
        <p:spPr>
          <a:xfrm>
            <a:off x="7385373" y="2487355"/>
            <a:ext cx="4038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Nodes: 1,486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149</a:t>
            </a:r>
          </a:p>
          <a:p>
            <a:pPr algn="ctr"/>
            <a:endParaRPr lang="en-US" b="1" dirty="0">
              <a:sym typeface="Wingdings" panose="05000000000000000000" pitchFamily="2" charset="2"/>
            </a:endParaRPr>
          </a:p>
          <a:p>
            <a:pPr algn="ctr"/>
            <a:r>
              <a:rPr lang="en-US" b="1" dirty="0">
                <a:sym typeface="Wingdings" panose="05000000000000000000" pitchFamily="2" charset="2"/>
              </a:rPr>
              <a:t>Appropriate level of detail for computing evacuation plans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03768-DD91-46E3-B246-19824144A1E4}"/>
              </a:ext>
            </a:extLst>
          </p:cNvPr>
          <p:cNvSpPr txBox="1"/>
          <p:nvPr/>
        </p:nvSpPr>
        <p:spPr>
          <a:xfrm>
            <a:off x="6896947" y="5486873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Manual visual inspection.</a:t>
            </a:r>
          </a:p>
        </p:txBody>
      </p:sp>
      <p:pic>
        <p:nvPicPr>
          <p:cNvPr id="23" name="Imagen 4">
            <a:extLst>
              <a:ext uri="{FF2B5EF4-FFF2-40B4-BE49-F238E27FC236}">
                <a16:creationId xmlns:a16="http://schemas.microsoft.com/office/drawing/2014/main" id="{B4A71F9B-358A-4632-AE14-47A547958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1" y="1562066"/>
            <a:ext cx="6530067" cy="349659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DF2CF47-A464-4B65-8436-BDED1C544007}"/>
              </a:ext>
            </a:extLst>
          </p:cNvPr>
          <p:cNvGrpSpPr>
            <a:grpSpLocks noChangeAspect="1"/>
          </p:cNvGrpSpPr>
          <p:nvPr/>
        </p:nvGrpSpPr>
        <p:grpSpPr>
          <a:xfrm>
            <a:off x="22860" y="6389979"/>
            <a:ext cx="506424" cy="435818"/>
            <a:chOff x="16172392" y="25527000"/>
            <a:chExt cx="1825561" cy="1745993"/>
          </a:xfrm>
        </p:grpSpPr>
        <p:pic>
          <p:nvPicPr>
            <p:cNvPr id="25" name="Graphic 24" descr="Traffic light with solid fill">
              <a:extLst>
                <a:ext uri="{FF2B5EF4-FFF2-40B4-BE49-F238E27FC236}">
                  <a16:creationId xmlns:a16="http://schemas.microsoft.com/office/drawing/2014/main" id="{E0DDE6CF-4949-43F3-8BD2-6DF88854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459200" y="25718967"/>
              <a:ext cx="1310687" cy="1310687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F99C1BA-9FF8-40DC-BF1D-62D8F507C259}"/>
                </a:ext>
              </a:extLst>
            </p:cNvPr>
            <p:cNvSpPr/>
            <p:nvPr/>
          </p:nvSpPr>
          <p:spPr>
            <a:xfrm>
              <a:off x="16172392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01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Grid and Transportation Models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F367E46-A61B-4B7F-9308-64FFF9C1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294221"/>
            <a:ext cx="5001251" cy="346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4">
            <a:extLst>
              <a:ext uri="{FF2B5EF4-FFF2-40B4-BE49-F238E27FC236}">
                <a16:creationId xmlns:a16="http://schemas.microsoft.com/office/drawing/2014/main" id="{4F7F63AE-CB11-410D-90B0-230AA6446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994" y="2551519"/>
            <a:ext cx="5568958" cy="2981960"/>
          </a:xfrm>
          <a:prstGeom prst="rect">
            <a:avLst/>
          </a:prstGeom>
        </p:spPr>
      </p:pic>
      <p:pic>
        <p:nvPicPr>
          <p:cNvPr id="16" name="Picture 6" descr="Image preview">
            <a:extLst>
              <a:ext uri="{FF2B5EF4-FFF2-40B4-BE49-F238E27FC236}">
                <a16:creationId xmlns:a16="http://schemas.microsoft.com/office/drawing/2014/main" id="{8E47C679-B886-4B9E-9DB1-EC6941698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6481" r="11060" b="5168"/>
          <a:stretch/>
        </p:blipFill>
        <p:spPr bwMode="auto">
          <a:xfrm>
            <a:off x="6451600" y="1694184"/>
            <a:ext cx="5595631" cy="346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0FDF34-1AD6-4096-85F1-0D3340D749F7}"/>
              </a:ext>
            </a:extLst>
          </p:cNvPr>
          <p:cNvSpPr txBox="1"/>
          <p:nvPr/>
        </p:nvSpPr>
        <p:spPr>
          <a:xfrm>
            <a:off x="275167" y="5684391"/>
            <a:ext cx="11535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 the best of our knowledge, this is the </a:t>
            </a:r>
            <a:r>
              <a:rPr lang="en-US" sz="2400" b="1" dirty="0">
                <a:solidFill>
                  <a:srgbClr val="C00000"/>
                </a:solidFill>
              </a:rPr>
              <a:t>first dataset </a:t>
            </a:r>
            <a:r>
              <a:rPr lang="en-US" sz="2400" dirty="0">
                <a:solidFill>
                  <a:srgbClr val="C00000"/>
                </a:solidFill>
              </a:rPr>
              <a:t>coupling large-scale, high-fidelity transportation and electric system models for various EV adoption scenarios.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765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Evacuation Planning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C4911F-FAC0-4B66-A51C-2DA8A56A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433" y="2132303"/>
            <a:ext cx="7199133" cy="41618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D8D9BE9-C9B2-4257-9FEB-E9AA75A3CB50}"/>
              </a:ext>
            </a:extLst>
          </p:cNvPr>
          <p:cNvGrpSpPr/>
          <p:nvPr/>
        </p:nvGrpSpPr>
        <p:grpSpPr>
          <a:xfrm>
            <a:off x="2496433" y="1719152"/>
            <a:ext cx="7199133" cy="4574366"/>
            <a:chOff x="2496433" y="1719152"/>
            <a:chExt cx="7199133" cy="457436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AD67D3B-0EFE-4189-994E-98ACA110B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6433" y="2132304"/>
              <a:ext cx="7199133" cy="4161214"/>
            </a:xfrm>
            <a:prstGeom prst="rect">
              <a:avLst/>
            </a:prstGeom>
          </p:spPr>
        </p:pic>
        <p:sp>
          <p:nvSpPr>
            <p:cNvPr id="9" name="CuadroTexto 4">
              <a:extLst>
                <a:ext uri="{FF2B5EF4-FFF2-40B4-BE49-F238E27FC236}">
                  <a16:creationId xmlns:a16="http://schemas.microsoft.com/office/drawing/2014/main" id="{3BB64110-E88F-4337-A2B8-2D633B238C6D}"/>
                </a:ext>
              </a:extLst>
            </p:cNvPr>
            <p:cNvSpPr txBox="1"/>
            <p:nvPr/>
          </p:nvSpPr>
          <p:spPr bwMode="auto">
            <a:xfrm>
              <a:off x="4545234" y="1719152"/>
              <a:ext cx="334899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Divide the region into zones</a:t>
              </a:r>
            </a:p>
          </p:txBody>
        </p:sp>
        <p:pic>
          <p:nvPicPr>
            <p:cNvPr id="10" name="Imagen 6">
              <a:extLst>
                <a:ext uri="{FF2B5EF4-FFF2-40B4-BE49-F238E27FC236}">
                  <a16:creationId xmlns:a16="http://schemas.microsoft.com/office/drawing/2014/main" id="{492857BD-4801-47D2-AD3F-62798A095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9731" y="3616758"/>
              <a:ext cx="1031969" cy="86920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EB1FF0-B4C6-426B-A924-6E561C3B910B}"/>
              </a:ext>
            </a:extLst>
          </p:cNvPr>
          <p:cNvGrpSpPr/>
          <p:nvPr/>
        </p:nvGrpSpPr>
        <p:grpSpPr>
          <a:xfrm>
            <a:off x="742657" y="1943100"/>
            <a:ext cx="9691161" cy="4066874"/>
            <a:chOff x="742657" y="1943100"/>
            <a:chExt cx="9691161" cy="4066874"/>
          </a:xfrm>
        </p:grpSpPr>
        <p:pic>
          <p:nvPicPr>
            <p:cNvPr id="12" name="Imagen 5">
              <a:extLst>
                <a:ext uri="{FF2B5EF4-FFF2-40B4-BE49-F238E27FC236}">
                  <a16:creationId xmlns:a16="http://schemas.microsoft.com/office/drawing/2014/main" id="{1B3F4B6F-F46E-419F-A3ED-A76CCEBA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657" y="1943100"/>
              <a:ext cx="6475715" cy="4066874"/>
            </a:xfrm>
            <a:prstGeom prst="rect">
              <a:avLst/>
            </a:prstGeom>
          </p:spPr>
        </p:pic>
        <p:pic>
          <p:nvPicPr>
            <p:cNvPr id="13" name="Imagen 9">
              <a:extLst>
                <a:ext uri="{FF2B5EF4-FFF2-40B4-BE49-F238E27FC236}">
                  <a16:creationId xmlns:a16="http://schemas.microsoft.com/office/drawing/2014/main" id="{30DD3EEF-982B-4A6A-89A6-784B53D2A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73565" y="2633607"/>
              <a:ext cx="1031969" cy="869201"/>
            </a:xfrm>
            <a:prstGeom prst="rect">
              <a:avLst/>
            </a:prstGeom>
          </p:spPr>
        </p:pic>
        <p:sp>
          <p:nvSpPr>
            <p:cNvPr id="14" name="CuadroTexto 10">
              <a:extLst>
                <a:ext uri="{FF2B5EF4-FFF2-40B4-BE49-F238E27FC236}">
                  <a16:creationId xmlns:a16="http://schemas.microsoft.com/office/drawing/2014/main" id="{6251081D-F411-4333-A1C2-416C6237F548}"/>
                </a:ext>
              </a:extLst>
            </p:cNvPr>
            <p:cNvSpPr txBox="1"/>
            <p:nvPr/>
          </p:nvSpPr>
          <p:spPr bwMode="auto">
            <a:xfrm>
              <a:off x="8745279" y="2271597"/>
              <a:ext cx="168853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For every zone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7798E1-94F2-4ADB-8AA7-2DE096CEFB3C}"/>
              </a:ext>
            </a:extLst>
          </p:cNvPr>
          <p:cNvGrpSpPr/>
          <p:nvPr/>
        </p:nvGrpSpPr>
        <p:grpSpPr>
          <a:xfrm>
            <a:off x="742175" y="1943100"/>
            <a:ext cx="10707650" cy="4066874"/>
            <a:chOff x="742175" y="1943100"/>
            <a:chExt cx="10707650" cy="40668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3E2A27-62F9-41B1-AB57-00BFC679A061}"/>
                </a:ext>
              </a:extLst>
            </p:cNvPr>
            <p:cNvGrpSpPr/>
            <p:nvPr/>
          </p:nvGrpSpPr>
          <p:grpSpPr>
            <a:xfrm>
              <a:off x="742175" y="1943100"/>
              <a:ext cx="8960962" cy="4066874"/>
              <a:chOff x="742175" y="1943100"/>
              <a:chExt cx="8960962" cy="4066874"/>
            </a:xfrm>
          </p:grpSpPr>
          <p:pic>
            <p:nvPicPr>
              <p:cNvPr id="19" name="Imagen 9">
                <a:extLst>
                  <a:ext uri="{FF2B5EF4-FFF2-40B4-BE49-F238E27FC236}">
                    <a16:creationId xmlns:a16="http://schemas.microsoft.com/office/drawing/2014/main" id="{A9515A87-C91E-4826-9AB7-06707F90F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175" y="1943100"/>
                <a:ext cx="6477776" cy="4066874"/>
              </a:xfrm>
              <a:prstGeom prst="rect">
                <a:avLst/>
              </a:prstGeom>
            </p:spPr>
          </p:pic>
          <p:pic>
            <p:nvPicPr>
              <p:cNvPr id="20" name="Gráfico 12" descr="Cuaderno de estrategias">
                <a:extLst>
                  <a:ext uri="{FF2B5EF4-FFF2-40B4-BE49-F238E27FC236}">
                    <a16:creationId xmlns:a16="http://schemas.microsoft.com/office/drawing/2014/main" id="{62B2431C-D897-4105-BA63-798C1FCA0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288079" y="445656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CuadroTexto 15">
                <a:extLst>
                  <a:ext uri="{FF2B5EF4-FFF2-40B4-BE49-F238E27FC236}">
                    <a16:creationId xmlns:a16="http://schemas.microsoft.com/office/drawing/2014/main" id="{C243126E-8435-4DE9-9727-B8EB63C05DB4}"/>
                  </a:ext>
                </a:extLst>
              </p:cNvPr>
              <p:cNvSpPr txBox="1"/>
              <p:nvPr/>
            </p:nvSpPr>
            <p:spPr bwMode="auto">
              <a:xfrm>
                <a:off x="7787420" y="5370969"/>
                <a:ext cx="19157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/>
                  <a:t>Evacuation route</a:t>
                </a:r>
              </a:p>
            </p:txBody>
          </p:sp>
        </p:grpSp>
        <p:pic>
          <p:nvPicPr>
            <p:cNvPr id="22" name="Gráfico 4" descr="Reloj">
              <a:extLst>
                <a:ext uri="{FF2B5EF4-FFF2-40B4-BE49-F238E27FC236}">
                  <a16:creationId xmlns:a16="http://schemas.microsoft.com/office/drawing/2014/main" id="{7F169F79-2B4C-4CEB-A9A1-1DD6913FD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33818" y="4456569"/>
              <a:ext cx="914400" cy="914400"/>
            </a:xfrm>
            <a:prstGeom prst="rect">
              <a:avLst/>
            </a:prstGeom>
          </p:spPr>
        </p:pic>
        <p:sp>
          <p:nvSpPr>
            <p:cNvPr id="23" name="CuadroTexto 15">
              <a:extLst>
                <a:ext uri="{FF2B5EF4-FFF2-40B4-BE49-F238E27FC236}">
                  <a16:creationId xmlns:a16="http://schemas.microsoft.com/office/drawing/2014/main" id="{271F20D4-2E2E-4D15-83F3-2DAAFA247E99}"/>
                </a:ext>
              </a:extLst>
            </p:cNvPr>
            <p:cNvSpPr txBox="1"/>
            <p:nvPr/>
          </p:nvSpPr>
          <p:spPr bwMode="auto">
            <a:xfrm>
              <a:off x="10332211" y="5370969"/>
              <a:ext cx="111761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Schedule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1F98B8A-BDAB-4CF2-B806-A5E721C78D8D}"/>
              </a:ext>
            </a:extLst>
          </p:cNvPr>
          <p:cNvSpPr txBox="1"/>
          <p:nvPr/>
        </p:nvSpPr>
        <p:spPr>
          <a:xfrm>
            <a:off x="1687080" y="1049879"/>
            <a:ext cx="906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emergency managers plan evacuations?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29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Evacuation Planning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CA06B-9F8F-4314-83C4-4CA7846E4D3E}"/>
              </a:ext>
            </a:extLst>
          </p:cNvPr>
          <p:cNvSpPr txBox="1"/>
          <p:nvPr/>
        </p:nvSpPr>
        <p:spPr>
          <a:xfrm>
            <a:off x="770467" y="1145095"/>
            <a:ext cx="880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Two key desired characteristics of an evacuation plan:</a:t>
            </a:r>
            <a:endParaRPr lang="en-US" sz="2000" dirty="0"/>
          </a:p>
        </p:txBody>
      </p:sp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373F101B-6502-41BE-BE66-FF234D79B776}"/>
              </a:ext>
            </a:extLst>
          </p:cNvPr>
          <p:cNvSpPr txBox="1">
            <a:spLocks/>
          </p:cNvSpPr>
          <p:nvPr/>
        </p:nvSpPr>
        <p:spPr>
          <a:xfrm>
            <a:off x="6197600" y="1956067"/>
            <a:ext cx="5181600" cy="435133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j-lt"/>
              </a:rPr>
              <a:t>Non-preemptive</a:t>
            </a:r>
          </a:p>
        </p:txBody>
      </p:sp>
      <p:sp>
        <p:nvSpPr>
          <p:cNvPr id="26" name="CuadroTexto 10">
            <a:extLst>
              <a:ext uri="{FF2B5EF4-FFF2-40B4-BE49-F238E27FC236}">
                <a16:creationId xmlns:a16="http://schemas.microsoft.com/office/drawing/2014/main" id="{6AD2F696-21FA-4BC9-8259-153B72239153}"/>
              </a:ext>
            </a:extLst>
          </p:cNvPr>
          <p:cNvSpPr txBox="1"/>
          <p:nvPr/>
        </p:nvSpPr>
        <p:spPr bwMode="auto">
          <a:xfrm>
            <a:off x="-508000" y="6547028"/>
            <a:ext cx="1219908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nl-NL" sz="1100" dirty="0"/>
              <a:t>[Even et al. ’15], [Pillac, Cebrain et al. ’15], [Romanski &amp; Van Hentenryck ’16], [Hasan &amp; Van Hentenryck ‘17, ‘20a, ‘20b] </a:t>
            </a:r>
            <a:r>
              <a:rPr lang="en-US" sz="1100" dirty="0"/>
              <a:t> 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9B309F36-B803-4AC1-A1D7-17B1718DE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467" y="1956067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Convergent</a:t>
            </a:r>
          </a:p>
        </p:txBody>
      </p:sp>
      <p:pic>
        <p:nvPicPr>
          <p:cNvPr id="28" name="Imagen 7" descr="Diagrama&#10;&#10;Descripción generada automáticamente">
            <a:extLst>
              <a:ext uri="{FF2B5EF4-FFF2-40B4-BE49-F238E27FC236}">
                <a16:creationId xmlns:a16="http://schemas.microsoft.com/office/drawing/2014/main" id="{C952C680-A5B2-46C7-AFB4-FDAD3323B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2531571"/>
            <a:ext cx="4762500" cy="3105150"/>
          </a:xfrm>
          <a:prstGeom prst="rect">
            <a:avLst/>
          </a:prstGeom>
        </p:spPr>
      </p:pic>
      <p:pic>
        <p:nvPicPr>
          <p:cNvPr id="29" name="Imagen 8">
            <a:extLst>
              <a:ext uri="{FF2B5EF4-FFF2-40B4-BE49-F238E27FC236}">
                <a16:creationId xmlns:a16="http://schemas.microsoft.com/office/drawing/2014/main" id="{F5A385A3-589F-47E6-AF0C-E188F8FD0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2531571"/>
            <a:ext cx="4762500" cy="31051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E19347-C28C-40D2-AD95-72ED56DE5374}"/>
              </a:ext>
            </a:extLst>
          </p:cNvPr>
          <p:cNvSpPr txBox="1"/>
          <p:nvPr/>
        </p:nvSpPr>
        <p:spPr>
          <a:xfrm>
            <a:off x="439597" y="5857917"/>
            <a:ext cx="116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Existing algorithms provide one or the other, but not both characteristics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27" grpId="0" build="p"/>
      <p:bldP spid="27" grpId="1" build="p"/>
      <p:bldP spid="30" grpId="0"/>
      <p:bldP spid="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Evacuation Planning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9B309F36-B803-4AC1-A1D7-17B1718DE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35818"/>
            <a:ext cx="11277600" cy="101476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We have advanced the state of the art to efficiently compute simultaneously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convergent AND non-preemptive </a:t>
            </a:r>
            <a:r>
              <a:rPr lang="en-US" dirty="0">
                <a:latin typeface="+mj-lt"/>
              </a:rPr>
              <a:t>evacuation plans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9520D-B1F2-4994-B8C3-3503B5087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056" y="2190298"/>
            <a:ext cx="5425885" cy="45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4F9394-5553-42E4-9431-A3278A74667C}"/>
              </a:ext>
            </a:extLst>
          </p:cNvPr>
          <p:cNvSpPr/>
          <p:nvPr/>
        </p:nvSpPr>
        <p:spPr>
          <a:xfrm>
            <a:off x="2149887" y="2436073"/>
            <a:ext cx="3838651" cy="3064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CA06B-9F8F-4314-83C4-4CA7846E4D3E}"/>
              </a:ext>
            </a:extLst>
          </p:cNvPr>
          <p:cNvSpPr txBox="1"/>
          <p:nvPr/>
        </p:nvSpPr>
        <p:spPr>
          <a:xfrm>
            <a:off x="770468" y="1267767"/>
            <a:ext cx="1131146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Initial results:</a:t>
            </a:r>
            <a:r>
              <a:rPr lang="en-US" sz="2800" dirty="0"/>
              <a:t>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Evacuations that neglect electric grid constraints lead to overloads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Evacuations that completely neglect detailed transportation system dynamics lead to traffic congestion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78687C-DCAF-4AF0-A587-DAA4960C0048}"/>
              </a:ext>
            </a:extLst>
          </p:cNvPr>
          <p:cNvGrpSpPr/>
          <p:nvPr/>
        </p:nvGrpSpPr>
        <p:grpSpPr>
          <a:xfrm>
            <a:off x="2069125" y="2363457"/>
            <a:ext cx="3955700" cy="3137614"/>
            <a:chOff x="3649448" y="1830942"/>
            <a:chExt cx="3955700" cy="31376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9D2456-4789-479E-AE15-2DE5A53E0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2268" y="2085272"/>
              <a:ext cx="3264423" cy="23719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5C3ADA-5C0D-437F-BB89-64871BEF49B1}"/>
                </a:ext>
              </a:extLst>
            </p:cNvPr>
            <p:cNvSpPr txBox="1"/>
            <p:nvPr/>
          </p:nvSpPr>
          <p:spPr>
            <a:xfrm>
              <a:off x="4806305" y="1830942"/>
              <a:ext cx="27988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Line and Transformer Overloads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A2572-FB51-4C0D-8D11-B79BFCEF434C}"/>
                </a:ext>
              </a:extLst>
            </p:cNvPr>
            <p:cNvSpPr txBox="1"/>
            <p:nvPr/>
          </p:nvSpPr>
          <p:spPr>
            <a:xfrm>
              <a:off x="4821307" y="4445336"/>
              <a:ext cx="662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Low</a:t>
              </a:r>
              <a:br>
                <a:rPr lang="en-US" sz="1400" dirty="0"/>
              </a:br>
              <a:r>
                <a:rPr lang="en-US" sz="1400" dirty="0"/>
                <a:t>(25%)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4322A8-49D6-48E5-8C3A-97DA17EFE39C}"/>
                </a:ext>
              </a:extLst>
            </p:cNvPr>
            <p:cNvSpPr txBox="1"/>
            <p:nvPr/>
          </p:nvSpPr>
          <p:spPr>
            <a:xfrm>
              <a:off x="5816147" y="4443847"/>
              <a:ext cx="8210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Medium</a:t>
              </a:r>
              <a:br>
                <a:rPr lang="en-US" sz="1400" dirty="0"/>
              </a:br>
              <a:r>
                <a:rPr lang="en-US" sz="1400" dirty="0"/>
                <a:t>(55%)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F7C618-62DD-4506-A694-8C57D4816BAB}"/>
                </a:ext>
              </a:extLst>
            </p:cNvPr>
            <p:cNvSpPr txBox="1"/>
            <p:nvPr/>
          </p:nvSpPr>
          <p:spPr>
            <a:xfrm>
              <a:off x="6906499" y="4443847"/>
              <a:ext cx="662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High</a:t>
              </a:r>
              <a:br>
                <a:rPr lang="en-US" sz="1400" dirty="0"/>
              </a:br>
              <a:r>
                <a:rPr lang="en-US" sz="1400" dirty="0"/>
                <a:t>(80%)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C1402F-A566-43EE-A3F2-D8421F81C1C0}"/>
                </a:ext>
              </a:extLst>
            </p:cNvPr>
            <p:cNvSpPr txBox="1"/>
            <p:nvPr/>
          </p:nvSpPr>
          <p:spPr>
            <a:xfrm>
              <a:off x="3649448" y="4558259"/>
              <a:ext cx="1171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EV Adoption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77AC0E-C938-4192-ABFE-AD8A29B07571}"/>
                </a:ext>
              </a:extLst>
            </p:cNvPr>
            <p:cNvSpPr txBox="1"/>
            <p:nvPr/>
          </p:nvSpPr>
          <p:spPr>
            <a:xfrm>
              <a:off x="4859524" y="2205164"/>
              <a:ext cx="13195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Percent Overload:</a:t>
              </a:r>
            </a:p>
            <a:p>
              <a:pPr algn="ctr"/>
              <a:endParaRPr lang="en-US" sz="1100" dirty="0">
                <a:solidFill>
                  <a:srgbClr val="80008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D9DD25-FB51-4443-A574-EE01F49759CE}"/>
                </a:ext>
              </a:extLst>
            </p:cNvPr>
            <p:cNvSpPr/>
            <p:nvPr/>
          </p:nvSpPr>
          <p:spPr>
            <a:xfrm>
              <a:off x="4599833" y="2420607"/>
              <a:ext cx="13062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800080"/>
                  </a:solidFill>
                </a:rPr>
                <a:t>&gt; 300%</a:t>
              </a:r>
              <a:endParaRPr lang="en-US" sz="1200" dirty="0">
                <a:solidFill>
                  <a:srgbClr val="B3B3FF"/>
                </a:solidFill>
              </a:endParaRPr>
            </a:p>
            <a:p>
              <a:pPr algn="r"/>
              <a:r>
                <a:rPr lang="en-US" sz="1200" dirty="0">
                  <a:solidFill>
                    <a:srgbClr val="808080"/>
                  </a:solidFill>
                </a:rPr>
                <a:t>250 – 300%</a:t>
              </a:r>
              <a:endParaRPr lang="en-US" sz="1200" dirty="0">
                <a:solidFill>
                  <a:srgbClr val="B9B9B9"/>
                </a:solidFill>
              </a:endParaRPr>
            </a:p>
            <a:p>
              <a:pPr algn="r"/>
              <a:r>
                <a:rPr lang="en-US" sz="1200" dirty="0">
                  <a:solidFill>
                    <a:srgbClr val="ECD9C6"/>
                  </a:solidFill>
                </a:rPr>
                <a:t>200 – 250%</a:t>
              </a:r>
            </a:p>
            <a:p>
              <a:pPr algn="r"/>
              <a:r>
                <a:rPr lang="en-US" sz="1200" dirty="0">
                  <a:solidFill>
                    <a:srgbClr val="FFB3B3"/>
                  </a:solidFill>
                </a:rPr>
                <a:t>150 – 200%</a:t>
              </a:r>
            </a:p>
            <a:p>
              <a:pPr algn="r"/>
              <a:r>
                <a:rPr lang="en-US" sz="1200" dirty="0">
                  <a:solidFill>
                    <a:srgbClr val="B3B3FF"/>
                  </a:solidFill>
                </a:rPr>
                <a:t>100 – 150%</a:t>
              </a:r>
              <a:endParaRPr lang="en-US" sz="1200" dirty="0">
                <a:solidFill>
                  <a:srgbClr val="808080"/>
                </a:solidFill>
              </a:endParaRPr>
            </a:p>
          </p:txBody>
        </p:sp>
      </p:grp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260F1C3-3DF1-4B68-BDAD-373CD6BDBE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</a:blip>
          <a:srcRect b="1131"/>
          <a:stretch/>
        </p:blipFill>
        <p:spPr>
          <a:xfrm rot="5400000">
            <a:off x="6967127" y="2237064"/>
            <a:ext cx="3026423" cy="346301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1681203-91DE-4350-864E-F7D69B26D2BA}"/>
              </a:ext>
            </a:extLst>
          </p:cNvPr>
          <p:cNvSpPr/>
          <p:nvPr/>
        </p:nvSpPr>
        <p:spPr>
          <a:xfrm rot="20808416">
            <a:off x="8236744" y="3605211"/>
            <a:ext cx="704850" cy="271462"/>
          </a:xfrm>
          <a:prstGeom prst="ellipse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6C7A6D-8B96-4DCD-8075-1B080A6BFB42}"/>
              </a:ext>
            </a:extLst>
          </p:cNvPr>
          <p:cNvSpPr/>
          <p:nvPr/>
        </p:nvSpPr>
        <p:spPr>
          <a:xfrm rot="16200000">
            <a:off x="8038576" y="3641454"/>
            <a:ext cx="434434" cy="242886"/>
          </a:xfrm>
          <a:prstGeom prst="ellipse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67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CA06B-9F8F-4314-83C4-4CA7846E4D3E}"/>
              </a:ext>
            </a:extLst>
          </p:cNvPr>
          <p:cNvSpPr txBox="1"/>
          <p:nvPr/>
        </p:nvSpPr>
        <p:spPr>
          <a:xfrm>
            <a:off x="770468" y="1267767"/>
            <a:ext cx="113114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Initial results:</a:t>
            </a:r>
            <a:r>
              <a:rPr lang="en-US" sz="2800" dirty="0"/>
              <a:t>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Evacuations that neglect electric grid constraints lead to overloads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Evacuations that completely neglect detailed transportation system dynamics lead to traffic congestion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1028BDDA">
            <a:hlinkClick r:id="" action="ppaction://media"/>
            <a:extLst>
              <a:ext uri="{FF2B5EF4-FFF2-40B4-BE49-F238E27FC236}">
                <a16:creationId xmlns:a16="http://schemas.microsoft.com/office/drawing/2014/main" id="{904E8AC7-4EB2-4A78-8654-1C5B0FAFFB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20575" y="3543301"/>
            <a:ext cx="5853827" cy="32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CA06B-9F8F-4314-83C4-4CA7846E4D3E}"/>
              </a:ext>
            </a:extLst>
          </p:cNvPr>
          <p:cNvSpPr txBox="1"/>
          <p:nvPr/>
        </p:nvSpPr>
        <p:spPr>
          <a:xfrm>
            <a:off x="770467" y="1267767"/>
            <a:ext cx="115061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Initial results:</a:t>
            </a:r>
            <a:r>
              <a:rPr lang="en-US" sz="2800" dirty="0"/>
              <a:t>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Evacuations that neglect electric grid constraints lead to overloads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Evacuations that completely neglect detailed transportation system dynamics lead to traffic congestion</a:t>
            </a:r>
          </a:p>
          <a:p>
            <a:pPr>
              <a:spcBef>
                <a:spcPts val="1200"/>
              </a:spcBef>
            </a:pPr>
            <a:r>
              <a:rPr lang="en-US" sz="2800" b="1" dirty="0"/>
              <a:t>Next steps:</a:t>
            </a:r>
          </a:p>
          <a:p>
            <a:pPr lvl="1"/>
            <a:r>
              <a:rPr lang="en-US" sz="2800" dirty="0"/>
              <a:t>Augmenting the evacuation planning problem with</a:t>
            </a:r>
          </a:p>
          <a:p>
            <a:pPr marL="1371600" lvl="2" indent="-45720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Electric grid constraints</a:t>
            </a:r>
          </a:p>
          <a:p>
            <a:pPr marL="1371600" lvl="2" indent="-45720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More detailed transportation constraints (intra- and inter-zone dynamics)</a:t>
            </a:r>
          </a:p>
          <a:p>
            <a:pPr marL="457200"/>
            <a:r>
              <a:rPr lang="en-US" sz="2800" dirty="0"/>
              <a:t>NSF proposal (Cyber-Physical Systems): Scalability, Robustness to uncertainty, Ability to inform infrastructure investments and repairs</a:t>
            </a:r>
          </a:p>
        </p:txBody>
      </p:sp>
    </p:spTree>
    <p:extLst>
      <p:ext uri="{BB962C8B-B14F-4D97-AF65-F5344CB8AC3E}">
        <p14:creationId xmlns:p14="http://schemas.microsoft.com/office/powerpoint/2010/main" val="32980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B4AE6-BE14-40F5-BB9C-82700AC9AAE4}"/>
              </a:ext>
            </a:extLst>
          </p:cNvPr>
          <p:cNvSpPr txBox="1"/>
          <p:nvPr/>
        </p:nvSpPr>
        <p:spPr>
          <a:xfrm>
            <a:off x="-366184" y="923666"/>
            <a:ext cx="12924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Increasingly </a:t>
            </a:r>
            <a:r>
              <a:rPr lang="en-US" sz="3000" dirty="0">
                <a:solidFill>
                  <a:srgbClr val="C00000"/>
                </a:solidFill>
              </a:rPr>
              <a:t>severe disasters </a:t>
            </a:r>
            <a:r>
              <a:rPr lang="en-US" sz="3000" dirty="0"/>
              <a:t>motivate </a:t>
            </a:r>
            <a:r>
              <a:rPr lang="en-US" sz="3000" dirty="0">
                <a:solidFill>
                  <a:srgbClr val="C00000"/>
                </a:solidFill>
              </a:rPr>
              <a:t>better evacuation planning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493CD0-C93F-42E6-9032-96C34B2B4600}"/>
              </a:ext>
            </a:extLst>
          </p:cNvPr>
          <p:cNvGrpSpPr/>
          <p:nvPr/>
        </p:nvGrpSpPr>
        <p:grpSpPr>
          <a:xfrm>
            <a:off x="89245" y="1661073"/>
            <a:ext cx="6838728" cy="4993812"/>
            <a:chOff x="77794" y="1858718"/>
            <a:chExt cx="7015156" cy="5122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932BA5-D9FF-4537-91C0-A1BB1D86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94" y="1858718"/>
              <a:ext cx="7015156" cy="51226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D7CFCB-AF13-4AB9-87A6-06FA3A55C253}"/>
                </a:ext>
              </a:extLst>
            </p:cNvPr>
            <p:cNvSpPr/>
            <p:nvPr/>
          </p:nvSpPr>
          <p:spPr>
            <a:xfrm>
              <a:off x="5416573" y="6508750"/>
              <a:ext cx="1676377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25238A-9C3D-41DD-8C81-8C90E5178E72}"/>
              </a:ext>
            </a:extLst>
          </p:cNvPr>
          <p:cNvGrpSpPr/>
          <p:nvPr/>
        </p:nvGrpSpPr>
        <p:grpSpPr>
          <a:xfrm>
            <a:off x="5308064" y="2234848"/>
            <a:ext cx="7259317" cy="7117090"/>
            <a:chOff x="5431611" y="2400300"/>
            <a:chExt cx="7259317" cy="711709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237B3A-F484-43E3-8BC5-F16F9FFEAF64}"/>
                </a:ext>
              </a:extLst>
            </p:cNvPr>
            <p:cNvSpPr/>
            <p:nvPr/>
          </p:nvSpPr>
          <p:spPr>
            <a:xfrm>
              <a:off x="5431611" y="2400300"/>
              <a:ext cx="7259317" cy="7117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148B0A-3E76-4454-9A6A-D97664C24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4416" y="2412648"/>
              <a:ext cx="6536512" cy="612775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7B6261-CA68-4F0A-BA61-B92F71E38B80}"/>
                </a:ext>
              </a:extLst>
            </p:cNvPr>
            <p:cNvSpPr/>
            <p:nvPr/>
          </p:nvSpPr>
          <p:spPr>
            <a:xfrm>
              <a:off x="6224884" y="2412648"/>
              <a:ext cx="1360602" cy="4024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8349E9-57DB-4818-AAD0-372B96613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38910" y="2412648"/>
              <a:ext cx="2443941" cy="3453964"/>
            </a:xfrm>
            <a:prstGeom prst="rect">
              <a:avLst/>
            </a:prstGeom>
            <a:noFill/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3A04461-BDE5-4539-9E15-3E0468DD4791}"/>
              </a:ext>
            </a:extLst>
          </p:cNvPr>
          <p:cNvSpPr/>
          <p:nvPr/>
        </p:nvSpPr>
        <p:spPr>
          <a:xfrm>
            <a:off x="110410" y="3917682"/>
            <a:ext cx="288350" cy="721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ABDC5C-9AD3-4CF8-937F-DC9E135A695C}"/>
              </a:ext>
            </a:extLst>
          </p:cNvPr>
          <p:cNvSpPr/>
          <p:nvPr/>
        </p:nvSpPr>
        <p:spPr>
          <a:xfrm>
            <a:off x="5007015" y="3917682"/>
            <a:ext cx="288350" cy="721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CEF776A-DF53-4295-91CE-0593E22F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06"/>
            <a:ext cx="11430000" cy="1014761"/>
          </a:xfrm>
        </p:spPr>
        <p:txBody>
          <a:bodyPr/>
          <a:lstStyle/>
          <a:p>
            <a:r>
              <a:rPr lang="en-US" dirty="0"/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48043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" y="6023693"/>
            <a:ext cx="3267430" cy="929818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2400" b="1" dirty="0">
                <a:solidFill>
                  <a:srgbClr val="A29365"/>
                </a:solidFill>
                <a:latin typeface="Calibri" panose="020F0502020204030204" pitchFamily="34" charset="0"/>
              </a:rPr>
              <a:t>Dan Molzahn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2400" dirty="0">
                <a:solidFill>
                  <a:srgbClr val="A29365"/>
                </a:solidFill>
                <a:latin typeface="Calibri" panose="020F0502020204030204" pitchFamily="34" charset="0"/>
              </a:rPr>
              <a:t>molzahn@gatech.edu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4E7A2-D6ED-4AC1-816C-EBAF7CF3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294221"/>
            <a:ext cx="5001251" cy="346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AC998194-BB14-42EF-A234-DCF5E0A2F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44" y="2354669"/>
            <a:ext cx="5568958" cy="2981960"/>
          </a:xfrm>
          <a:prstGeom prst="rect">
            <a:avLst/>
          </a:prstGeom>
        </p:spPr>
      </p:pic>
      <p:pic>
        <p:nvPicPr>
          <p:cNvPr id="7" name="Picture 6" descr="Image preview">
            <a:extLst>
              <a:ext uri="{FF2B5EF4-FFF2-40B4-BE49-F238E27FC236}">
                <a16:creationId xmlns:a16="http://schemas.microsoft.com/office/drawing/2014/main" id="{D0DD7A32-D68C-4089-AD96-34BFFA4D2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6481" r="11060" b="5168"/>
          <a:stretch/>
        </p:blipFill>
        <p:spPr bwMode="auto">
          <a:xfrm>
            <a:off x="5516033" y="105542"/>
            <a:ext cx="4871623" cy="30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5F439E5-F666-4FFC-989E-B228BB00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0B71F-BDEB-4E29-8C21-05E719CF6378}"/>
              </a:ext>
            </a:extLst>
          </p:cNvPr>
          <p:cNvSpPr txBox="1">
            <a:spLocks/>
          </p:cNvSpPr>
          <p:nvPr/>
        </p:nvSpPr>
        <p:spPr>
          <a:xfrm>
            <a:off x="3273780" y="6021697"/>
            <a:ext cx="3428295" cy="929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en-US" sz="2400" b="1" dirty="0">
                <a:solidFill>
                  <a:srgbClr val="A29365"/>
                </a:solidFill>
                <a:latin typeface="Calibri" panose="020F0502020204030204" pitchFamily="34" charset="0"/>
              </a:rPr>
              <a:t>Sam Coogan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en-US" sz="2400" dirty="0">
                <a:solidFill>
                  <a:srgbClr val="A29365"/>
                </a:solidFill>
                <a:latin typeface="Calibri" panose="020F0502020204030204" pitchFamily="34" charset="0"/>
              </a:rPr>
              <a:t>sam.coogan@gatech.edu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B8471D-F776-4B95-8C19-FF87D9D0EBC0}"/>
              </a:ext>
            </a:extLst>
          </p:cNvPr>
          <p:cNvSpPr txBox="1">
            <a:spLocks/>
          </p:cNvSpPr>
          <p:nvPr/>
        </p:nvSpPr>
        <p:spPr>
          <a:xfrm>
            <a:off x="6419499" y="6019701"/>
            <a:ext cx="5697362" cy="929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en-US" sz="2400" b="1" dirty="0">
                <a:solidFill>
                  <a:srgbClr val="A29365"/>
                </a:solidFill>
                <a:latin typeface="Calibri" panose="020F0502020204030204" pitchFamily="34" charset="0"/>
              </a:rPr>
              <a:t>Pascal Van </a:t>
            </a:r>
            <a:r>
              <a:rPr lang="en-US" sz="2400" b="1" dirty="0" err="1">
                <a:solidFill>
                  <a:srgbClr val="A29365"/>
                </a:solidFill>
                <a:latin typeface="Calibri" panose="020F0502020204030204" pitchFamily="34" charset="0"/>
              </a:rPr>
              <a:t>Hentenryck</a:t>
            </a:r>
            <a:endParaRPr lang="en-US" sz="2400" b="1" dirty="0">
              <a:solidFill>
                <a:srgbClr val="A29365"/>
              </a:solidFill>
              <a:latin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en-US" sz="2400" dirty="0">
                <a:solidFill>
                  <a:srgbClr val="A29365"/>
                </a:solidFill>
                <a:latin typeface="Calibri" panose="020F0502020204030204" pitchFamily="34" charset="0"/>
              </a:rPr>
              <a:t>pascal.vanhentenryck@isye.gatech.edu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28E4C-72DE-4A39-A68F-FBB9A0081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679" y="2468055"/>
            <a:ext cx="4116302" cy="345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32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 txBox="1">
            <a:spLocks/>
          </p:cNvSpPr>
          <p:nvPr/>
        </p:nvSpPr>
        <p:spPr>
          <a:xfrm>
            <a:off x="277126" y="1442266"/>
            <a:ext cx="11847141" cy="50008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D.S. Callaway and I.A.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Hiskens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“Achieving Controllability of Electric Loads,” 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Proceedings of the IEEE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vol. 99, no. 1, pp. 184-199, Jan. 2011.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C. Even, V.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Pillac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“Convergent Plans for Large-Scale Evacuations,” 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AAAI’15: Proceedings of the Twenty-Ninth AAAI Conference on Artificial Intelligence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pp. 1121–1127, 2015.</a:t>
            </a:r>
            <a:endParaRPr lang="en-US" alt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100000"/>
              </a:lnSpc>
              <a:buNone/>
            </a:pPr>
            <a:r>
              <a:rPr lang="en-US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D.M. </a:t>
            </a:r>
            <a:r>
              <a:rPr lang="en-US" alt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Fobes</a:t>
            </a:r>
            <a:r>
              <a:rPr lang="en-US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S. </a:t>
            </a:r>
            <a:r>
              <a:rPr lang="en-US" alt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Claeys</a:t>
            </a:r>
            <a:r>
              <a:rPr lang="en-US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F. Geth, and C. </a:t>
            </a:r>
            <a:r>
              <a:rPr lang="en-US" alt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Coffrin</a:t>
            </a:r>
            <a:r>
              <a:rPr lang="en-US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“PowerModelsDistribution.jl: An Open-Source Framework for Exploring Distribution Power Flow Formulations,” </a:t>
            </a:r>
            <a:r>
              <a:rPr lang="en-US" alt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Electric Power Systems Research</a:t>
            </a:r>
            <a:r>
              <a:rPr lang="en-US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vol. 189, 106664, Dec. 2020.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M.H. Hasan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“A Column-Generation Algorithm for Evacuation Planning with Elementary Paths,” 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Principles and Practice of Constraint Programming (CP),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Lecture Notes in Computer Science, vol. 10416. Springer, Cham., 2017.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M.H. Hasan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“Large‐Scale Zone‐Based Evacuation Planning—Part I: Models and Algorithms,” 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Networks,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vol. 77, pp. 127–145, 2021.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M.H. Hasan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“Large‐Scale Zone‐Based Evacuation Planning, Part II: Macroscopic and Microscopic Evaluations,” 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Networks,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vol. 77, pp. 341– 358, 2021.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V.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Pillac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M. Cebrian,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“A Column-Generation Approach for Joint Mobilization and Evacuation Planning,” 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Constraints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vol. 20 no. 3, pp. 285–303, 2015.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J.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Romanski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“Benders Decomposition for Large-Scale Prescriptive Evacuations,” 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AAAI'16: Proceedings of the Thirtieth AAAI Conference on Artificial Intelligence,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pp. 3894–3900, Feb. 2016.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8A9AAF3-11F5-4CE2-A00C-3D77E334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76134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B4AE6-BE14-40F5-BB9C-82700AC9AAE4}"/>
              </a:ext>
            </a:extLst>
          </p:cNvPr>
          <p:cNvSpPr txBox="1"/>
          <p:nvPr/>
        </p:nvSpPr>
        <p:spPr>
          <a:xfrm>
            <a:off x="-392077" y="884455"/>
            <a:ext cx="12924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rapid </a:t>
            </a:r>
            <a:r>
              <a:rPr lang="en-US" sz="3000" dirty="0">
                <a:solidFill>
                  <a:srgbClr val="C00000"/>
                </a:solidFill>
              </a:rPr>
              <a:t>adoption of electric vehicles </a:t>
            </a:r>
            <a:r>
              <a:rPr lang="en-US" sz="3000" dirty="0"/>
              <a:t>(EVs)</a:t>
            </a:r>
            <a:r>
              <a:rPr lang="en-US" sz="3000" dirty="0">
                <a:solidFill>
                  <a:srgbClr val="C00000"/>
                </a:solidFill>
              </a:rPr>
              <a:t> </a:t>
            </a:r>
            <a:r>
              <a:rPr lang="en-US" sz="3000" dirty="0"/>
              <a:t>imposes new </a:t>
            </a:r>
            <a:r>
              <a:rPr lang="en-US" sz="3000" dirty="0">
                <a:solidFill>
                  <a:srgbClr val="C00000"/>
                </a:solidFill>
              </a:rPr>
              <a:t>challenges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F1BB5-463E-44D1-9EBF-1FE2ABE6ED49}"/>
              </a:ext>
            </a:extLst>
          </p:cNvPr>
          <p:cNvSpPr/>
          <p:nvPr/>
        </p:nvSpPr>
        <p:spPr>
          <a:xfrm>
            <a:off x="210576" y="5808517"/>
            <a:ext cx="11800573" cy="9541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Need new approaches for </a:t>
            </a:r>
            <a:r>
              <a:rPr lang="en-US" sz="2800" b="1" dirty="0">
                <a:solidFill>
                  <a:srgbClr val="C00000"/>
                </a:solidFill>
              </a:rPr>
              <a:t>coordinating EV charging during evacuations </a:t>
            </a:r>
            <a:r>
              <a:rPr lang="en-US" sz="2800" dirty="0">
                <a:solidFill>
                  <a:srgbClr val="C00000"/>
                </a:solidFill>
              </a:rPr>
              <a:t>to avoid overloading electric distribution systems!</a:t>
            </a:r>
          </a:p>
        </p:txBody>
      </p:sp>
      <p:pic>
        <p:nvPicPr>
          <p:cNvPr id="16" name="Imagen 4">
            <a:extLst>
              <a:ext uri="{FF2B5EF4-FFF2-40B4-BE49-F238E27FC236}">
                <a16:creationId xmlns:a16="http://schemas.microsoft.com/office/drawing/2014/main" id="{FFC2BEF0-AEE1-4949-BBBD-12CD0B3C5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38" b="20804"/>
          <a:stretch/>
        </p:blipFill>
        <p:spPr>
          <a:xfrm>
            <a:off x="77132" y="1558395"/>
            <a:ext cx="3946153" cy="3194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BB4A9-E4DE-4624-9FF6-0EC07E23F8BE}"/>
              </a:ext>
            </a:extLst>
          </p:cNvPr>
          <p:cNvSpPr txBox="1"/>
          <p:nvPr/>
        </p:nvSpPr>
        <p:spPr>
          <a:xfrm>
            <a:off x="-53413" y="5003607"/>
            <a:ext cx="4165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Electric Power Research Institute (EPRI) projections for EV adoption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BE9305-095A-4347-94FA-2A8CFAAD7A28}"/>
              </a:ext>
            </a:extLst>
          </p:cNvPr>
          <p:cNvCxnSpPr>
            <a:cxnSpLocks/>
          </p:cNvCxnSpPr>
          <p:nvPr/>
        </p:nvCxnSpPr>
        <p:spPr>
          <a:xfrm>
            <a:off x="3791476" y="3297886"/>
            <a:ext cx="471369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0FEA49-2A20-4274-A564-D8DB50C1B544}"/>
              </a:ext>
            </a:extLst>
          </p:cNvPr>
          <p:cNvSpPr txBox="1"/>
          <p:nvPr/>
        </p:nvSpPr>
        <p:spPr>
          <a:xfrm>
            <a:off x="4211184" y="5003607"/>
            <a:ext cx="3932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EV charging during evacuations can significantly overload electric systems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063673-988C-4AFC-8D42-3770A898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86" y="2085272"/>
            <a:ext cx="3915301" cy="251775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B59319-B16F-4725-8B7F-8EDB716370D2}"/>
              </a:ext>
            </a:extLst>
          </p:cNvPr>
          <p:cNvCxnSpPr>
            <a:cxnSpLocks/>
          </p:cNvCxnSpPr>
          <p:nvPr/>
        </p:nvCxnSpPr>
        <p:spPr>
          <a:xfrm>
            <a:off x="7767147" y="3335849"/>
            <a:ext cx="456139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7834CD5-7DE9-46FC-B522-E025B53616D2}"/>
              </a:ext>
            </a:extLst>
          </p:cNvPr>
          <p:cNvSpPr txBox="1"/>
          <p:nvPr/>
        </p:nvSpPr>
        <p:spPr>
          <a:xfrm>
            <a:off x="8008217" y="5003607"/>
            <a:ext cx="425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Existing EV charging coordination algorithms are not applicable for evacuations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06D8-CFB4-462D-B78A-102FF047A32B}"/>
              </a:ext>
            </a:extLst>
          </p:cNvPr>
          <p:cNvSpPr txBox="1"/>
          <p:nvPr/>
        </p:nvSpPr>
        <p:spPr>
          <a:xfrm>
            <a:off x="9940549" y="4599225"/>
            <a:ext cx="21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[Callaway &amp; </a:t>
            </a:r>
            <a:r>
              <a:rPr lang="en-US" sz="1400" dirty="0" err="1"/>
              <a:t>Hiskens</a:t>
            </a:r>
            <a:r>
              <a:rPr lang="en-US" sz="1400" dirty="0"/>
              <a:t> ‘11]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51D3F2-E8C3-44A1-9662-C6DADD08A112}"/>
              </a:ext>
            </a:extLst>
          </p:cNvPr>
          <p:cNvCxnSpPr/>
          <p:nvPr/>
        </p:nvCxnSpPr>
        <p:spPr>
          <a:xfrm>
            <a:off x="8346232" y="2155572"/>
            <a:ext cx="3792354" cy="2382722"/>
          </a:xfrm>
          <a:prstGeom prst="line">
            <a:avLst/>
          </a:prstGeom>
          <a:ln w="889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2B752F-7AED-419C-A6A1-88BEDB91A46E}"/>
              </a:ext>
            </a:extLst>
          </p:cNvPr>
          <p:cNvCxnSpPr>
            <a:cxnSpLocks/>
          </p:cNvCxnSpPr>
          <p:nvPr/>
        </p:nvCxnSpPr>
        <p:spPr>
          <a:xfrm flipH="1">
            <a:off x="8346232" y="2162245"/>
            <a:ext cx="3792354" cy="2382722"/>
          </a:xfrm>
          <a:prstGeom prst="line">
            <a:avLst/>
          </a:prstGeom>
          <a:ln w="889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9570BDEE-4A17-4427-B598-3963274B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06"/>
            <a:ext cx="11430000" cy="1014761"/>
          </a:xfrm>
        </p:spPr>
        <p:txBody>
          <a:bodyPr/>
          <a:lstStyle/>
          <a:p>
            <a:r>
              <a:rPr lang="en-US" dirty="0"/>
              <a:t>Background and Motivation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5EF77B-CC3E-48BC-9E3D-E3492DD4C504}"/>
              </a:ext>
            </a:extLst>
          </p:cNvPr>
          <p:cNvGrpSpPr/>
          <p:nvPr/>
        </p:nvGrpSpPr>
        <p:grpSpPr>
          <a:xfrm>
            <a:off x="4332268" y="1830942"/>
            <a:ext cx="3272880" cy="3196740"/>
            <a:chOff x="4332268" y="1830942"/>
            <a:chExt cx="3272880" cy="31967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E94C57-8BB4-4FFC-B16F-4DD5E7905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2268" y="2085272"/>
              <a:ext cx="3264423" cy="23719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096D03-FBF6-4245-88DD-FBFEDDD00B59}"/>
                </a:ext>
              </a:extLst>
            </p:cNvPr>
            <p:cNvSpPr txBox="1"/>
            <p:nvPr/>
          </p:nvSpPr>
          <p:spPr>
            <a:xfrm>
              <a:off x="4806305" y="1830942"/>
              <a:ext cx="27988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Line and Transformer Overloads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BDEBF6-052F-49AA-894D-961AC5B00B00}"/>
                </a:ext>
              </a:extLst>
            </p:cNvPr>
            <p:cNvSpPr txBox="1"/>
            <p:nvPr/>
          </p:nvSpPr>
          <p:spPr>
            <a:xfrm>
              <a:off x="4895847" y="4445336"/>
              <a:ext cx="513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Low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70CC71-DDC2-4F92-AF07-EDCC7FD929FF}"/>
                </a:ext>
              </a:extLst>
            </p:cNvPr>
            <p:cNvSpPr txBox="1"/>
            <p:nvPr/>
          </p:nvSpPr>
          <p:spPr>
            <a:xfrm>
              <a:off x="5816147" y="4443847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Medium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C567D9-4ADF-4AEF-8AAD-A7D412918186}"/>
                </a:ext>
              </a:extLst>
            </p:cNvPr>
            <p:cNvSpPr txBox="1"/>
            <p:nvPr/>
          </p:nvSpPr>
          <p:spPr>
            <a:xfrm>
              <a:off x="6961001" y="444384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High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2C77CB-3419-45E5-92EA-754379FFDB62}"/>
                </a:ext>
              </a:extLst>
            </p:cNvPr>
            <p:cNvSpPr txBox="1"/>
            <p:nvPr/>
          </p:nvSpPr>
          <p:spPr>
            <a:xfrm>
              <a:off x="5617630" y="4719905"/>
              <a:ext cx="1171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EV Adoption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96D85A-6AAF-4990-B48D-D1E45F8504F4}"/>
                </a:ext>
              </a:extLst>
            </p:cNvPr>
            <p:cNvSpPr txBox="1"/>
            <p:nvPr/>
          </p:nvSpPr>
          <p:spPr>
            <a:xfrm>
              <a:off x="4859524" y="2205164"/>
              <a:ext cx="13195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Percent Overload:</a:t>
              </a:r>
            </a:p>
            <a:p>
              <a:pPr algn="ctr"/>
              <a:endParaRPr lang="en-US" sz="1100" dirty="0">
                <a:solidFill>
                  <a:srgbClr val="80008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D2C98B-99F9-430A-807F-6B73BD888F41}"/>
                </a:ext>
              </a:extLst>
            </p:cNvPr>
            <p:cNvSpPr/>
            <p:nvPr/>
          </p:nvSpPr>
          <p:spPr>
            <a:xfrm>
              <a:off x="4585698" y="2429497"/>
              <a:ext cx="13062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800080"/>
                  </a:solidFill>
                </a:rPr>
                <a:t>&gt; 300%</a:t>
              </a:r>
              <a:endParaRPr lang="en-US" sz="1200" dirty="0">
                <a:solidFill>
                  <a:srgbClr val="B3B3FF"/>
                </a:solidFill>
              </a:endParaRPr>
            </a:p>
            <a:p>
              <a:pPr algn="r"/>
              <a:r>
                <a:rPr lang="en-US" sz="1200" dirty="0">
                  <a:solidFill>
                    <a:srgbClr val="808080"/>
                  </a:solidFill>
                </a:rPr>
                <a:t>250 – 300%</a:t>
              </a:r>
              <a:endParaRPr lang="en-US" sz="1200" dirty="0">
                <a:solidFill>
                  <a:srgbClr val="B9B9B9"/>
                </a:solidFill>
              </a:endParaRPr>
            </a:p>
            <a:p>
              <a:pPr algn="r"/>
              <a:r>
                <a:rPr lang="en-US" sz="1200" dirty="0">
                  <a:solidFill>
                    <a:srgbClr val="ECD9C6"/>
                  </a:solidFill>
                </a:rPr>
                <a:t>200 – 250%</a:t>
              </a:r>
            </a:p>
            <a:p>
              <a:pPr algn="r"/>
              <a:r>
                <a:rPr lang="en-US" sz="1200" dirty="0">
                  <a:solidFill>
                    <a:srgbClr val="FFB3B3"/>
                  </a:solidFill>
                </a:rPr>
                <a:t>150 – 200%</a:t>
              </a:r>
            </a:p>
            <a:p>
              <a:pPr algn="r"/>
              <a:r>
                <a:rPr lang="en-US" sz="1200" dirty="0">
                  <a:solidFill>
                    <a:srgbClr val="B3B3FF"/>
                  </a:solidFill>
                </a:rPr>
                <a:t>100 – 150%</a:t>
              </a:r>
              <a:endParaRPr lang="en-US" sz="120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1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5" grpId="0"/>
      <p:bldP spid="25" grpId="1"/>
      <p:bldP spid="27" grpId="0"/>
      <p:bldP spid="27" grpId="1"/>
      <p:bldP spid="28" grpId="0"/>
      <p:bldP spid="2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43AED22-46E1-4175-89FD-4536B28E5121}"/>
              </a:ext>
            </a:extLst>
          </p:cNvPr>
          <p:cNvSpPr/>
          <p:nvPr/>
        </p:nvSpPr>
        <p:spPr>
          <a:xfrm>
            <a:off x="624910" y="1774845"/>
            <a:ext cx="3142751" cy="4985088"/>
          </a:xfrm>
          <a:custGeom>
            <a:avLst/>
            <a:gdLst>
              <a:gd name="connsiteX0" fmla="*/ 2827536 w 4099371"/>
              <a:gd name="connsiteY0" fmla="*/ 822063 h 5496018"/>
              <a:gd name="connsiteX1" fmla="*/ 1625269 w 4099371"/>
              <a:gd name="connsiteY1" fmla="*/ 60063 h 5496018"/>
              <a:gd name="connsiteX2" fmla="*/ 202869 w 4099371"/>
              <a:gd name="connsiteY2" fmla="*/ 390263 h 5496018"/>
              <a:gd name="connsiteX3" fmla="*/ 202869 w 4099371"/>
              <a:gd name="connsiteY3" fmla="*/ 3082663 h 5496018"/>
              <a:gd name="connsiteX4" fmla="*/ 2014736 w 4099371"/>
              <a:gd name="connsiteY4" fmla="*/ 5309396 h 5496018"/>
              <a:gd name="connsiteX5" fmla="*/ 4012869 w 4099371"/>
              <a:gd name="connsiteY5" fmla="*/ 5114663 h 5496018"/>
              <a:gd name="connsiteX6" fmla="*/ 3648802 w 4099371"/>
              <a:gd name="connsiteY6" fmla="*/ 3048796 h 5496018"/>
              <a:gd name="connsiteX7" fmla="*/ 2827536 w 4099371"/>
              <a:gd name="connsiteY7" fmla="*/ 822063 h 5496018"/>
              <a:gd name="connsiteX0" fmla="*/ 2827536 w 4127989"/>
              <a:gd name="connsiteY0" fmla="*/ 822063 h 5496018"/>
              <a:gd name="connsiteX1" fmla="*/ 1625269 w 4127989"/>
              <a:gd name="connsiteY1" fmla="*/ 60063 h 5496018"/>
              <a:gd name="connsiteX2" fmla="*/ 202869 w 4127989"/>
              <a:gd name="connsiteY2" fmla="*/ 390263 h 5496018"/>
              <a:gd name="connsiteX3" fmla="*/ 202869 w 4127989"/>
              <a:gd name="connsiteY3" fmla="*/ 3082663 h 5496018"/>
              <a:gd name="connsiteX4" fmla="*/ 2014736 w 4127989"/>
              <a:gd name="connsiteY4" fmla="*/ 5309396 h 5496018"/>
              <a:gd name="connsiteX5" fmla="*/ 4012869 w 4127989"/>
              <a:gd name="connsiteY5" fmla="*/ 5114663 h 5496018"/>
              <a:gd name="connsiteX6" fmla="*/ 3818135 w 4127989"/>
              <a:gd name="connsiteY6" fmla="*/ 3048796 h 5496018"/>
              <a:gd name="connsiteX7" fmla="*/ 2827536 w 4127989"/>
              <a:gd name="connsiteY7" fmla="*/ 822063 h 5496018"/>
              <a:gd name="connsiteX0" fmla="*/ 2658203 w 4133878"/>
              <a:gd name="connsiteY0" fmla="*/ 858394 h 5498482"/>
              <a:gd name="connsiteX1" fmla="*/ 1625269 w 4133878"/>
              <a:gd name="connsiteY1" fmla="*/ 62527 h 5498482"/>
              <a:gd name="connsiteX2" fmla="*/ 202869 w 4133878"/>
              <a:gd name="connsiteY2" fmla="*/ 392727 h 5498482"/>
              <a:gd name="connsiteX3" fmla="*/ 202869 w 4133878"/>
              <a:gd name="connsiteY3" fmla="*/ 3085127 h 5498482"/>
              <a:gd name="connsiteX4" fmla="*/ 2014736 w 4133878"/>
              <a:gd name="connsiteY4" fmla="*/ 5311860 h 5498482"/>
              <a:gd name="connsiteX5" fmla="*/ 4012869 w 4133878"/>
              <a:gd name="connsiteY5" fmla="*/ 5117127 h 5498482"/>
              <a:gd name="connsiteX6" fmla="*/ 3818135 w 4133878"/>
              <a:gd name="connsiteY6" fmla="*/ 3051260 h 5498482"/>
              <a:gd name="connsiteX7" fmla="*/ 2658203 w 4133878"/>
              <a:gd name="connsiteY7" fmla="*/ 858394 h 5498482"/>
              <a:gd name="connsiteX0" fmla="*/ 2643256 w 4118931"/>
              <a:gd name="connsiteY0" fmla="*/ 818165 h 5458253"/>
              <a:gd name="connsiteX1" fmla="*/ 1347855 w 4118931"/>
              <a:gd name="connsiteY1" fmla="*/ 81565 h 5458253"/>
              <a:gd name="connsiteX2" fmla="*/ 187922 w 4118931"/>
              <a:gd name="connsiteY2" fmla="*/ 352498 h 5458253"/>
              <a:gd name="connsiteX3" fmla="*/ 187922 w 4118931"/>
              <a:gd name="connsiteY3" fmla="*/ 3044898 h 5458253"/>
              <a:gd name="connsiteX4" fmla="*/ 1999789 w 4118931"/>
              <a:gd name="connsiteY4" fmla="*/ 5271631 h 5458253"/>
              <a:gd name="connsiteX5" fmla="*/ 3997922 w 4118931"/>
              <a:gd name="connsiteY5" fmla="*/ 5076898 h 5458253"/>
              <a:gd name="connsiteX6" fmla="*/ 3803188 w 4118931"/>
              <a:gd name="connsiteY6" fmla="*/ 3011031 h 5458253"/>
              <a:gd name="connsiteX7" fmla="*/ 2643256 w 4118931"/>
              <a:gd name="connsiteY7" fmla="*/ 818165 h 5458253"/>
              <a:gd name="connsiteX0" fmla="*/ 2645606 w 4121281"/>
              <a:gd name="connsiteY0" fmla="*/ 902810 h 5542898"/>
              <a:gd name="connsiteX1" fmla="*/ 1392538 w 4121281"/>
              <a:gd name="connsiteY1" fmla="*/ 47677 h 5542898"/>
              <a:gd name="connsiteX2" fmla="*/ 190272 w 4121281"/>
              <a:gd name="connsiteY2" fmla="*/ 437143 h 5542898"/>
              <a:gd name="connsiteX3" fmla="*/ 190272 w 4121281"/>
              <a:gd name="connsiteY3" fmla="*/ 3129543 h 5542898"/>
              <a:gd name="connsiteX4" fmla="*/ 2002139 w 4121281"/>
              <a:gd name="connsiteY4" fmla="*/ 5356276 h 5542898"/>
              <a:gd name="connsiteX5" fmla="*/ 4000272 w 4121281"/>
              <a:gd name="connsiteY5" fmla="*/ 5161543 h 5542898"/>
              <a:gd name="connsiteX6" fmla="*/ 3805538 w 4121281"/>
              <a:gd name="connsiteY6" fmla="*/ 3095676 h 5542898"/>
              <a:gd name="connsiteX7" fmla="*/ 2645606 w 4121281"/>
              <a:gd name="connsiteY7" fmla="*/ 902810 h 5542898"/>
              <a:gd name="connsiteX0" fmla="*/ 2544107 w 4019782"/>
              <a:gd name="connsiteY0" fmla="*/ 905961 h 5539878"/>
              <a:gd name="connsiteX1" fmla="*/ 1291039 w 4019782"/>
              <a:gd name="connsiteY1" fmla="*/ 50828 h 5539878"/>
              <a:gd name="connsiteX2" fmla="*/ 88773 w 4019782"/>
              <a:gd name="connsiteY2" fmla="*/ 440294 h 5539878"/>
              <a:gd name="connsiteX3" fmla="*/ 291973 w 4019782"/>
              <a:gd name="connsiteY3" fmla="*/ 3217360 h 5539878"/>
              <a:gd name="connsiteX4" fmla="*/ 1900640 w 4019782"/>
              <a:gd name="connsiteY4" fmla="*/ 5359427 h 5539878"/>
              <a:gd name="connsiteX5" fmla="*/ 3898773 w 4019782"/>
              <a:gd name="connsiteY5" fmla="*/ 5164694 h 5539878"/>
              <a:gd name="connsiteX6" fmla="*/ 3704039 w 4019782"/>
              <a:gd name="connsiteY6" fmla="*/ 3098827 h 5539878"/>
              <a:gd name="connsiteX7" fmla="*/ 2544107 w 4019782"/>
              <a:gd name="connsiteY7" fmla="*/ 905961 h 5539878"/>
              <a:gd name="connsiteX0" fmla="*/ 2495788 w 3971463"/>
              <a:gd name="connsiteY0" fmla="*/ 855138 h 5489055"/>
              <a:gd name="connsiteX1" fmla="*/ 1242720 w 3971463"/>
              <a:gd name="connsiteY1" fmla="*/ 5 h 5489055"/>
              <a:gd name="connsiteX2" fmla="*/ 108187 w 3971463"/>
              <a:gd name="connsiteY2" fmla="*/ 846671 h 5489055"/>
              <a:gd name="connsiteX3" fmla="*/ 243654 w 3971463"/>
              <a:gd name="connsiteY3" fmla="*/ 3166537 h 5489055"/>
              <a:gd name="connsiteX4" fmla="*/ 1852321 w 3971463"/>
              <a:gd name="connsiteY4" fmla="*/ 5308604 h 5489055"/>
              <a:gd name="connsiteX5" fmla="*/ 3850454 w 3971463"/>
              <a:gd name="connsiteY5" fmla="*/ 5113871 h 5489055"/>
              <a:gd name="connsiteX6" fmla="*/ 3655720 w 3971463"/>
              <a:gd name="connsiteY6" fmla="*/ 3048004 h 5489055"/>
              <a:gd name="connsiteX7" fmla="*/ 2495788 w 3971463"/>
              <a:gd name="connsiteY7" fmla="*/ 855138 h 5489055"/>
              <a:gd name="connsiteX0" fmla="*/ 2458286 w 3933961"/>
              <a:gd name="connsiteY0" fmla="*/ 856357 h 5490274"/>
              <a:gd name="connsiteX1" fmla="*/ 1205218 w 3933961"/>
              <a:gd name="connsiteY1" fmla="*/ 1224 h 5490274"/>
              <a:gd name="connsiteX2" fmla="*/ 129952 w 3933961"/>
              <a:gd name="connsiteY2" fmla="*/ 1008757 h 5490274"/>
              <a:gd name="connsiteX3" fmla="*/ 206152 w 3933961"/>
              <a:gd name="connsiteY3" fmla="*/ 3167756 h 5490274"/>
              <a:gd name="connsiteX4" fmla="*/ 1814819 w 3933961"/>
              <a:gd name="connsiteY4" fmla="*/ 5309823 h 5490274"/>
              <a:gd name="connsiteX5" fmla="*/ 3812952 w 3933961"/>
              <a:gd name="connsiteY5" fmla="*/ 5115090 h 5490274"/>
              <a:gd name="connsiteX6" fmla="*/ 3618218 w 3933961"/>
              <a:gd name="connsiteY6" fmla="*/ 3049223 h 5490274"/>
              <a:gd name="connsiteX7" fmla="*/ 2458286 w 3933961"/>
              <a:gd name="connsiteY7" fmla="*/ 856357 h 5490274"/>
              <a:gd name="connsiteX0" fmla="*/ 2432886 w 3934836"/>
              <a:gd name="connsiteY0" fmla="*/ 709285 h 5495602"/>
              <a:gd name="connsiteX1" fmla="*/ 1205218 w 3934836"/>
              <a:gd name="connsiteY1" fmla="*/ 6552 h 5495602"/>
              <a:gd name="connsiteX2" fmla="*/ 129952 w 3934836"/>
              <a:gd name="connsiteY2" fmla="*/ 1014085 h 5495602"/>
              <a:gd name="connsiteX3" fmla="*/ 206152 w 3934836"/>
              <a:gd name="connsiteY3" fmla="*/ 3173084 h 5495602"/>
              <a:gd name="connsiteX4" fmla="*/ 1814819 w 3934836"/>
              <a:gd name="connsiteY4" fmla="*/ 5315151 h 5495602"/>
              <a:gd name="connsiteX5" fmla="*/ 3812952 w 3934836"/>
              <a:gd name="connsiteY5" fmla="*/ 5120418 h 5495602"/>
              <a:gd name="connsiteX6" fmla="*/ 3618218 w 3934836"/>
              <a:gd name="connsiteY6" fmla="*/ 3054551 h 5495602"/>
              <a:gd name="connsiteX7" fmla="*/ 2432886 w 3934836"/>
              <a:gd name="connsiteY7" fmla="*/ 709285 h 5495602"/>
              <a:gd name="connsiteX0" fmla="*/ 2422555 w 3924505"/>
              <a:gd name="connsiteY0" fmla="*/ 742604 h 5528921"/>
              <a:gd name="connsiteX1" fmla="*/ 1034020 w 3924505"/>
              <a:gd name="connsiteY1" fmla="*/ 6004 h 5528921"/>
              <a:gd name="connsiteX2" fmla="*/ 119621 w 3924505"/>
              <a:gd name="connsiteY2" fmla="*/ 1047404 h 5528921"/>
              <a:gd name="connsiteX3" fmla="*/ 195821 w 3924505"/>
              <a:gd name="connsiteY3" fmla="*/ 3206403 h 5528921"/>
              <a:gd name="connsiteX4" fmla="*/ 1804488 w 3924505"/>
              <a:gd name="connsiteY4" fmla="*/ 5348470 h 5528921"/>
              <a:gd name="connsiteX5" fmla="*/ 3802621 w 3924505"/>
              <a:gd name="connsiteY5" fmla="*/ 5153737 h 5528921"/>
              <a:gd name="connsiteX6" fmla="*/ 3607887 w 3924505"/>
              <a:gd name="connsiteY6" fmla="*/ 3087870 h 5528921"/>
              <a:gd name="connsiteX7" fmla="*/ 2422555 w 3924505"/>
              <a:gd name="connsiteY7" fmla="*/ 742604 h 5528921"/>
              <a:gd name="connsiteX0" fmla="*/ 2423628 w 3925578"/>
              <a:gd name="connsiteY0" fmla="*/ 709286 h 5495603"/>
              <a:gd name="connsiteX1" fmla="*/ 1052027 w 3925578"/>
              <a:gd name="connsiteY1" fmla="*/ 6553 h 5495603"/>
              <a:gd name="connsiteX2" fmla="*/ 120694 w 3925578"/>
              <a:gd name="connsiteY2" fmla="*/ 1014086 h 5495603"/>
              <a:gd name="connsiteX3" fmla="*/ 196894 w 3925578"/>
              <a:gd name="connsiteY3" fmla="*/ 3173085 h 5495603"/>
              <a:gd name="connsiteX4" fmla="*/ 1805561 w 3925578"/>
              <a:gd name="connsiteY4" fmla="*/ 5315152 h 5495603"/>
              <a:gd name="connsiteX5" fmla="*/ 3803694 w 3925578"/>
              <a:gd name="connsiteY5" fmla="*/ 5120419 h 5495603"/>
              <a:gd name="connsiteX6" fmla="*/ 3608960 w 3925578"/>
              <a:gd name="connsiteY6" fmla="*/ 3054552 h 5495603"/>
              <a:gd name="connsiteX7" fmla="*/ 2423628 w 3925578"/>
              <a:gd name="connsiteY7" fmla="*/ 709286 h 5495603"/>
              <a:gd name="connsiteX0" fmla="*/ 2410457 w 3912407"/>
              <a:gd name="connsiteY0" fmla="*/ 709286 h 5307856"/>
              <a:gd name="connsiteX1" fmla="*/ 1038856 w 3912407"/>
              <a:gd name="connsiteY1" fmla="*/ 6553 h 5307856"/>
              <a:gd name="connsiteX2" fmla="*/ 107523 w 3912407"/>
              <a:gd name="connsiteY2" fmla="*/ 1014086 h 5307856"/>
              <a:gd name="connsiteX3" fmla="*/ 183723 w 3912407"/>
              <a:gd name="connsiteY3" fmla="*/ 3173085 h 5307856"/>
              <a:gd name="connsiteX4" fmla="*/ 1572257 w 3912407"/>
              <a:gd name="connsiteY4" fmla="*/ 4917219 h 5307856"/>
              <a:gd name="connsiteX5" fmla="*/ 3790523 w 3912407"/>
              <a:gd name="connsiteY5" fmla="*/ 5120419 h 5307856"/>
              <a:gd name="connsiteX6" fmla="*/ 3595789 w 3912407"/>
              <a:gd name="connsiteY6" fmla="*/ 3054552 h 5307856"/>
              <a:gd name="connsiteX7" fmla="*/ 2410457 w 3912407"/>
              <a:gd name="connsiteY7" fmla="*/ 709286 h 5307856"/>
              <a:gd name="connsiteX0" fmla="*/ 2410457 w 3892436"/>
              <a:gd name="connsiteY0" fmla="*/ 709286 h 5095157"/>
              <a:gd name="connsiteX1" fmla="*/ 1038856 w 3892436"/>
              <a:gd name="connsiteY1" fmla="*/ 6553 h 5095157"/>
              <a:gd name="connsiteX2" fmla="*/ 107523 w 3892436"/>
              <a:gd name="connsiteY2" fmla="*/ 1014086 h 5095157"/>
              <a:gd name="connsiteX3" fmla="*/ 183723 w 3892436"/>
              <a:gd name="connsiteY3" fmla="*/ 3173085 h 5095157"/>
              <a:gd name="connsiteX4" fmla="*/ 1572257 w 3892436"/>
              <a:gd name="connsiteY4" fmla="*/ 4917219 h 5095157"/>
              <a:gd name="connsiteX5" fmla="*/ 3765123 w 3892436"/>
              <a:gd name="connsiteY5" fmla="*/ 4781753 h 5095157"/>
              <a:gd name="connsiteX6" fmla="*/ 3595789 w 3892436"/>
              <a:gd name="connsiteY6" fmla="*/ 3054552 h 5095157"/>
              <a:gd name="connsiteX7" fmla="*/ 2410457 w 3892436"/>
              <a:gd name="connsiteY7" fmla="*/ 709286 h 5095157"/>
              <a:gd name="connsiteX0" fmla="*/ 2410457 w 3822420"/>
              <a:gd name="connsiteY0" fmla="*/ 709977 h 5095848"/>
              <a:gd name="connsiteX1" fmla="*/ 1038856 w 3822420"/>
              <a:gd name="connsiteY1" fmla="*/ 7244 h 5095848"/>
              <a:gd name="connsiteX2" fmla="*/ 107523 w 3822420"/>
              <a:gd name="connsiteY2" fmla="*/ 1014777 h 5095848"/>
              <a:gd name="connsiteX3" fmla="*/ 183723 w 3822420"/>
              <a:gd name="connsiteY3" fmla="*/ 3173776 h 5095848"/>
              <a:gd name="connsiteX4" fmla="*/ 1572257 w 3822420"/>
              <a:gd name="connsiteY4" fmla="*/ 4917910 h 5095848"/>
              <a:gd name="connsiteX5" fmla="*/ 3765123 w 3822420"/>
              <a:gd name="connsiteY5" fmla="*/ 4782444 h 5095848"/>
              <a:gd name="connsiteX6" fmla="*/ 3036989 w 3822420"/>
              <a:gd name="connsiteY6" fmla="*/ 3241509 h 5095848"/>
              <a:gd name="connsiteX7" fmla="*/ 2410457 w 3822420"/>
              <a:gd name="connsiteY7" fmla="*/ 709977 h 5095848"/>
              <a:gd name="connsiteX0" fmla="*/ 2410457 w 3822420"/>
              <a:gd name="connsiteY0" fmla="*/ 709977 h 5095848"/>
              <a:gd name="connsiteX1" fmla="*/ 1038856 w 3822420"/>
              <a:gd name="connsiteY1" fmla="*/ 7244 h 5095848"/>
              <a:gd name="connsiteX2" fmla="*/ 107523 w 3822420"/>
              <a:gd name="connsiteY2" fmla="*/ 1014777 h 5095848"/>
              <a:gd name="connsiteX3" fmla="*/ 183723 w 3822420"/>
              <a:gd name="connsiteY3" fmla="*/ 3173776 h 5095848"/>
              <a:gd name="connsiteX4" fmla="*/ 1572257 w 3822420"/>
              <a:gd name="connsiteY4" fmla="*/ 4917910 h 5095848"/>
              <a:gd name="connsiteX5" fmla="*/ 3765123 w 3822420"/>
              <a:gd name="connsiteY5" fmla="*/ 4782444 h 5095848"/>
              <a:gd name="connsiteX6" fmla="*/ 3036989 w 3822420"/>
              <a:gd name="connsiteY6" fmla="*/ 3241509 h 5095848"/>
              <a:gd name="connsiteX7" fmla="*/ 2410457 w 3822420"/>
              <a:gd name="connsiteY7" fmla="*/ 709977 h 5095848"/>
              <a:gd name="connsiteX0" fmla="*/ 2410457 w 3130693"/>
              <a:gd name="connsiteY0" fmla="*/ 709977 h 5184915"/>
              <a:gd name="connsiteX1" fmla="*/ 1038856 w 3130693"/>
              <a:gd name="connsiteY1" fmla="*/ 7244 h 5184915"/>
              <a:gd name="connsiteX2" fmla="*/ 107523 w 3130693"/>
              <a:gd name="connsiteY2" fmla="*/ 1014777 h 5184915"/>
              <a:gd name="connsiteX3" fmla="*/ 183723 w 3130693"/>
              <a:gd name="connsiteY3" fmla="*/ 3173776 h 5184915"/>
              <a:gd name="connsiteX4" fmla="*/ 1572257 w 3130693"/>
              <a:gd name="connsiteY4" fmla="*/ 4917910 h 5184915"/>
              <a:gd name="connsiteX5" fmla="*/ 2952323 w 3130693"/>
              <a:gd name="connsiteY5" fmla="*/ 4943311 h 5184915"/>
              <a:gd name="connsiteX6" fmla="*/ 3036989 w 3130693"/>
              <a:gd name="connsiteY6" fmla="*/ 3241509 h 5184915"/>
              <a:gd name="connsiteX7" fmla="*/ 2410457 w 3130693"/>
              <a:gd name="connsiteY7" fmla="*/ 709977 h 5184915"/>
              <a:gd name="connsiteX0" fmla="*/ 2274991 w 3139142"/>
              <a:gd name="connsiteY0" fmla="*/ 725887 h 5183892"/>
              <a:gd name="connsiteX1" fmla="*/ 1038856 w 3139142"/>
              <a:gd name="connsiteY1" fmla="*/ 6221 h 5183892"/>
              <a:gd name="connsiteX2" fmla="*/ 107523 w 3139142"/>
              <a:gd name="connsiteY2" fmla="*/ 1013754 h 5183892"/>
              <a:gd name="connsiteX3" fmla="*/ 183723 w 3139142"/>
              <a:gd name="connsiteY3" fmla="*/ 3172753 h 5183892"/>
              <a:gd name="connsiteX4" fmla="*/ 1572257 w 3139142"/>
              <a:gd name="connsiteY4" fmla="*/ 4916887 h 5183892"/>
              <a:gd name="connsiteX5" fmla="*/ 2952323 w 3139142"/>
              <a:gd name="connsiteY5" fmla="*/ 4942288 h 5183892"/>
              <a:gd name="connsiteX6" fmla="*/ 3036989 w 3139142"/>
              <a:gd name="connsiteY6" fmla="*/ 3240486 h 5183892"/>
              <a:gd name="connsiteX7" fmla="*/ 2274991 w 3139142"/>
              <a:gd name="connsiteY7" fmla="*/ 725887 h 5183892"/>
              <a:gd name="connsiteX0" fmla="*/ 2274991 w 3108877"/>
              <a:gd name="connsiteY0" fmla="*/ 725915 h 5183920"/>
              <a:gd name="connsiteX1" fmla="*/ 1038856 w 3108877"/>
              <a:gd name="connsiteY1" fmla="*/ 6249 h 5183920"/>
              <a:gd name="connsiteX2" fmla="*/ 107523 w 3108877"/>
              <a:gd name="connsiteY2" fmla="*/ 1013782 h 5183920"/>
              <a:gd name="connsiteX3" fmla="*/ 183723 w 3108877"/>
              <a:gd name="connsiteY3" fmla="*/ 3172781 h 5183920"/>
              <a:gd name="connsiteX4" fmla="*/ 1572257 w 3108877"/>
              <a:gd name="connsiteY4" fmla="*/ 4916915 h 5183920"/>
              <a:gd name="connsiteX5" fmla="*/ 2952323 w 3108877"/>
              <a:gd name="connsiteY5" fmla="*/ 4942316 h 5183920"/>
              <a:gd name="connsiteX6" fmla="*/ 2969255 w 3108877"/>
              <a:gd name="connsiteY6" fmla="*/ 3248980 h 5183920"/>
              <a:gd name="connsiteX7" fmla="*/ 2274991 w 3108877"/>
              <a:gd name="connsiteY7" fmla="*/ 725915 h 5183920"/>
              <a:gd name="connsiteX0" fmla="*/ 2245453 w 3079339"/>
              <a:gd name="connsiteY0" fmla="*/ 725915 h 5195127"/>
              <a:gd name="connsiteX1" fmla="*/ 1009318 w 3079339"/>
              <a:gd name="connsiteY1" fmla="*/ 6249 h 5195127"/>
              <a:gd name="connsiteX2" fmla="*/ 77985 w 3079339"/>
              <a:gd name="connsiteY2" fmla="*/ 1013782 h 5195127"/>
              <a:gd name="connsiteX3" fmla="*/ 154185 w 3079339"/>
              <a:gd name="connsiteY3" fmla="*/ 3172781 h 5195127"/>
              <a:gd name="connsiteX4" fmla="*/ 975453 w 3079339"/>
              <a:gd name="connsiteY4" fmla="*/ 4942315 h 5195127"/>
              <a:gd name="connsiteX5" fmla="*/ 2922785 w 3079339"/>
              <a:gd name="connsiteY5" fmla="*/ 4942316 h 5195127"/>
              <a:gd name="connsiteX6" fmla="*/ 2939717 w 3079339"/>
              <a:gd name="connsiteY6" fmla="*/ 3248980 h 5195127"/>
              <a:gd name="connsiteX7" fmla="*/ 2245453 w 3079339"/>
              <a:gd name="connsiteY7" fmla="*/ 725915 h 5195127"/>
              <a:gd name="connsiteX0" fmla="*/ 2245453 w 3145942"/>
              <a:gd name="connsiteY0" fmla="*/ 725915 h 5142944"/>
              <a:gd name="connsiteX1" fmla="*/ 1009318 w 3145942"/>
              <a:gd name="connsiteY1" fmla="*/ 6249 h 5142944"/>
              <a:gd name="connsiteX2" fmla="*/ 77985 w 3145942"/>
              <a:gd name="connsiteY2" fmla="*/ 1013782 h 5142944"/>
              <a:gd name="connsiteX3" fmla="*/ 154185 w 3145942"/>
              <a:gd name="connsiteY3" fmla="*/ 3172781 h 5142944"/>
              <a:gd name="connsiteX4" fmla="*/ 975453 w 3145942"/>
              <a:gd name="connsiteY4" fmla="*/ 4942315 h 5142944"/>
              <a:gd name="connsiteX5" fmla="*/ 3015918 w 3145942"/>
              <a:gd name="connsiteY5" fmla="*/ 4849183 h 5142944"/>
              <a:gd name="connsiteX6" fmla="*/ 2939717 w 3145942"/>
              <a:gd name="connsiteY6" fmla="*/ 3248980 h 5142944"/>
              <a:gd name="connsiteX7" fmla="*/ 2245453 w 3145942"/>
              <a:gd name="connsiteY7" fmla="*/ 725915 h 5142944"/>
              <a:gd name="connsiteX0" fmla="*/ 2241016 w 3141505"/>
              <a:gd name="connsiteY0" fmla="*/ 725915 h 5124942"/>
              <a:gd name="connsiteX1" fmla="*/ 1004881 w 3141505"/>
              <a:gd name="connsiteY1" fmla="*/ 6249 h 5124942"/>
              <a:gd name="connsiteX2" fmla="*/ 73548 w 3141505"/>
              <a:gd name="connsiteY2" fmla="*/ 1013782 h 5124942"/>
              <a:gd name="connsiteX3" fmla="*/ 149748 w 3141505"/>
              <a:gd name="connsiteY3" fmla="*/ 3172781 h 5124942"/>
              <a:gd name="connsiteX4" fmla="*/ 869416 w 3141505"/>
              <a:gd name="connsiteY4" fmla="*/ 4908449 h 5124942"/>
              <a:gd name="connsiteX5" fmla="*/ 3011481 w 3141505"/>
              <a:gd name="connsiteY5" fmla="*/ 4849183 h 5124942"/>
              <a:gd name="connsiteX6" fmla="*/ 2935280 w 3141505"/>
              <a:gd name="connsiteY6" fmla="*/ 3248980 h 5124942"/>
              <a:gd name="connsiteX7" fmla="*/ 2241016 w 3141505"/>
              <a:gd name="connsiteY7" fmla="*/ 725915 h 5124942"/>
              <a:gd name="connsiteX0" fmla="*/ 2242262 w 3142751"/>
              <a:gd name="connsiteY0" fmla="*/ 586061 h 4985088"/>
              <a:gd name="connsiteX1" fmla="*/ 1023060 w 3142751"/>
              <a:gd name="connsiteY1" fmla="*/ 10328 h 4985088"/>
              <a:gd name="connsiteX2" fmla="*/ 74794 w 3142751"/>
              <a:gd name="connsiteY2" fmla="*/ 873928 h 4985088"/>
              <a:gd name="connsiteX3" fmla="*/ 150994 w 3142751"/>
              <a:gd name="connsiteY3" fmla="*/ 3032927 h 4985088"/>
              <a:gd name="connsiteX4" fmla="*/ 870662 w 3142751"/>
              <a:gd name="connsiteY4" fmla="*/ 4768595 h 4985088"/>
              <a:gd name="connsiteX5" fmla="*/ 3012727 w 3142751"/>
              <a:gd name="connsiteY5" fmla="*/ 4709329 h 4985088"/>
              <a:gd name="connsiteX6" fmla="*/ 2936526 w 3142751"/>
              <a:gd name="connsiteY6" fmla="*/ 3109126 h 4985088"/>
              <a:gd name="connsiteX7" fmla="*/ 2242262 w 3142751"/>
              <a:gd name="connsiteY7" fmla="*/ 586061 h 498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2751" h="4985088">
                <a:moveTo>
                  <a:pt x="2242262" y="586061"/>
                </a:moveTo>
                <a:cubicBezTo>
                  <a:pt x="1923351" y="69595"/>
                  <a:pt x="1384305" y="-37650"/>
                  <a:pt x="1023060" y="10328"/>
                </a:cubicBezTo>
                <a:cubicBezTo>
                  <a:pt x="661815" y="58306"/>
                  <a:pt x="220138" y="370162"/>
                  <a:pt x="74794" y="873928"/>
                </a:cubicBezTo>
                <a:cubicBezTo>
                  <a:pt x="-70550" y="1377694"/>
                  <a:pt x="18349" y="2383816"/>
                  <a:pt x="150994" y="3032927"/>
                </a:cubicBezTo>
                <a:cubicBezTo>
                  <a:pt x="283639" y="3682038"/>
                  <a:pt x="393707" y="4489195"/>
                  <a:pt x="870662" y="4768595"/>
                </a:cubicBezTo>
                <a:cubicBezTo>
                  <a:pt x="1347618" y="5047995"/>
                  <a:pt x="2740383" y="5086096"/>
                  <a:pt x="3012727" y="4709329"/>
                </a:cubicBezTo>
                <a:cubicBezTo>
                  <a:pt x="3285071" y="4332562"/>
                  <a:pt x="3064937" y="3796337"/>
                  <a:pt x="2936526" y="3109126"/>
                </a:cubicBezTo>
                <a:cubicBezTo>
                  <a:pt x="2808115" y="2421915"/>
                  <a:pt x="2561173" y="1102527"/>
                  <a:pt x="2242262" y="586061"/>
                </a:cubicBezTo>
                <a:close/>
              </a:path>
            </a:pathLst>
          </a:custGeom>
          <a:noFill/>
          <a:ln w="22225">
            <a:solidFill>
              <a:srgbClr val="0070C0">
                <a:alpha val="25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45606 w 4121281"/>
                      <a:gd name="connsiteY0" fmla="*/ 902810 h 5542898"/>
                      <a:gd name="connsiteX1" fmla="*/ 1392538 w 4121281"/>
                      <a:gd name="connsiteY1" fmla="*/ 47677 h 5542898"/>
                      <a:gd name="connsiteX2" fmla="*/ 190272 w 4121281"/>
                      <a:gd name="connsiteY2" fmla="*/ 437143 h 5542898"/>
                      <a:gd name="connsiteX3" fmla="*/ 190272 w 4121281"/>
                      <a:gd name="connsiteY3" fmla="*/ 3129543 h 5542898"/>
                      <a:gd name="connsiteX4" fmla="*/ 2002139 w 4121281"/>
                      <a:gd name="connsiteY4" fmla="*/ 5356276 h 5542898"/>
                      <a:gd name="connsiteX5" fmla="*/ 4000272 w 4121281"/>
                      <a:gd name="connsiteY5" fmla="*/ 5161543 h 5542898"/>
                      <a:gd name="connsiteX6" fmla="*/ 3805538 w 4121281"/>
                      <a:gd name="connsiteY6" fmla="*/ 3095676 h 5542898"/>
                      <a:gd name="connsiteX7" fmla="*/ 2645606 w 4121281"/>
                      <a:gd name="connsiteY7" fmla="*/ 902810 h 554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21281" h="5542898" extrusionOk="0">
                        <a:moveTo>
                          <a:pt x="2645606" y="902810"/>
                        </a:moveTo>
                        <a:cubicBezTo>
                          <a:pt x="2200266" y="368180"/>
                          <a:pt x="1741766" y="147805"/>
                          <a:pt x="1392538" y="47677"/>
                        </a:cubicBezTo>
                        <a:cubicBezTo>
                          <a:pt x="1056034" y="-14625"/>
                          <a:pt x="350869" y="-75236"/>
                          <a:pt x="190272" y="437143"/>
                        </a:cubicBezTo>
                        <a:cubicBezTo>
                          <a:pt x="-32811" y="972959"/>
                          <a:pt x="-131996" y="2421839"/>
                          <a:pt x="190272" y="3129543"/>
                        </a:cubicBezTo>
                        <a:cubicBezTo>
                          <a:pt x="455978" y="3929553"/>
                          <a:pt x="1453370" y="5058811"/>
                          <a:pt x="2002139" y="5356276"/>
                        </a:cubicBezTo>
                        <a:cubicBezTo>
                          <a:pt x="2696870" y="5702029"/>
                          <a:pt x="3737435" y="5518744"/>
                          <a:pt x="4000272" y="5161543"/>
                        </a:cubicBezTo>
                        <a:cubicBezTo>
                          <a:pt x="4154495" y="4766688"/>
                          <a:pt x="3943297" y="3888334"/>
                          <a:pt x="3805538" y="3095676"/>
                        </a:cubicBezTo>
                        <a:cubicBezTo>
                          <a:pt x="3568920" y="2282511"/>
                          <a:pt x="3018979" y="1450825"/>
                          <a:pt x="2645606" y="9028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upo 14">
            <a:extLst>
              <a:ext uri="{FF2B5EF4-FFF2-40B4-BE49-F238E27FC236}">
                <a16:creationId xmlns:a16="http://schemas.microsoft.com/office/drawing/2014/main" id="{210D5193-5D49-467D-92F6-5614C654BD08}"/>
              </a:ext>
            </a:extLst>
          </p:cNvPr>
          <p:cNvGrpSpPr/>
          <p:nvPr/>
        </p:nvGrpSpPr>
        <p:grpSpPr>
          <a:xfrm>
            <a:off x="9337540" y="2068089"/>
            <a:ext cx="2066591" cy="2017931"/>
            <a:chOff x="9338601" y="1594738"/>
            <a:chExt cx="2066591" cy="2017931"/>
          </a:xfrm>
        </p:grpSpPr>
        <p:pic>
          <p:nvPicPr>
            <p:cNvPr id="12" name="Picture 8" descr="E-Scooters | Socially Aware Mobility | Georgia Institute of Technology |  Atlanta, GA">
              <a:extLst>
                <a:ext uri="{FF2B5EF4-FFF2-40B4-BE49-F238E27FC236}">
                  <a16:creationId xmlns:a16="http://schemas.microsoft.com/office/drawing/2014/main" id="{F1C646EE-2C74-497D-BB44-0C9034C233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1" r="20647" b="30648"/>
            <a:stretch/>
          </p:blipFill>
          <p:spPr bwMode="auto">
            <a:xfrm>
              <a:off x="9686097" y="1594738"/>
              <a:ext cx="1371600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uadroTexto 10">
              <a:extLst>
                <a:ext uri="{FF2B5EF4-FFF2-40B4-BE49-F238E27FC236}">
                  <a16:creationId xmlns:a16="http://schemas.microsoft.com/office/drawing/2014/main" id="{9762CBBD-C9F4-44CB-B5F1-87F975A4689C}"/>
                </a:ext>
              </a:extLst>
            </p:cNvPr>
            <p:cNvSpPr txBox="1"/>
            <p:nvPr/>
          </p:nvSpPr>
          <p:spPr>
            <a:xfrm>
              <a:off x="9338601" y="2966338"/>
              <a:ext cx="20665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Pascal Van Hentenryck</a:t>
              </a:r>
            </a:p>
            <a:p>
              <a:pPr algn="ctr"/>
              <a:r>
                <a:rPr lang="en-US" sz="800" dirty="0"/>
                <a:t>A. Russell Chandler III Chair and Professor</a:t>
              </a:r>
            </a:p>
            <a:p>
              <a:pPr algn="ctr"/>
              <a:r>
                <a:rPr lang="en-US" sz="800" dirty="0"/>
                <a:t>Socially Aware Mobility (SAM) Lab</a:t>
              </a:r>
            </a:p>
            <a:p>
              <a:pPr algn="ctr"/>
              <a:r>
                <a:rPr lang="en-US" sz="800" dirty="0"/>
                <a:t>School of Industrial and Systems Engineering</a:t>
              </a:r>
            </a:p>
          </p:txBody>
        </p:sp>
      </p:grpSp>
      <p:grpSp>
        <p:nvGrpSpPr>
          <p:cNvPr id="14" name="Grupo 15">
            <a:extLst>
              <a:ext uri="{FF2B5EF4-FFF2-40B4-BE49-F238E27FC236}">
                <a16:creationId xmlns:a16="http://schemas.microsoft.com/office/drawing/2014/main" id="{877A5BEB-8B02-45D0-8EF6-AC4F167E04C1}"/>
              </a:ext>
            </a:extLst>
          </p:cNvPr>
          <p:cNvGrpSpPr/>
          <p:nvPr/>
        </p:nvGrpSpPr>
        <p:grpSpPr>
          <a:xfrm>
            <a:off x="8580349" y="4448654"/>
            <a:ext cx="2066591" cy="2017931"/>
            <a:chOff x="9382525" y="3880756"/>
            <a:chExt cx="2066591" cy="2017931"/>
          </a:xfrm>
        </p:grpSpPr>
        <p:pic>
          <p:nvPicPr>
            <p:cNvPr id="15" name="Imagen 6" descr="Persona sonriendo para la cámara delante de una montaña&#10;&#10;Descripción generada automáticamente">
              <a:extLst>
                <a:ext uri="{FF2B5EF4-FFF2-40B4-BE49-F238E27FC236}">
                  <a16:creationId xmlns:a16="http://schemas.microsoft.com/office/drawing/2014/main" id="{6A835F84-1E36-491F-974E-232E49DD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36" y="3880756"/>
              <a:ext cx="1370171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7">
              <a:extLst>
                <a:ext uri="{FF2B5EF4-FFF2-40B4-BE49-F238E27FC236}">
                  <a16:creationId xmlns:a16="http://schemas.microsoft.com/office/drawing/2014/main" id="{C61CFBBC-0008-4927-9ED0-C0DE4B4DDFB3}"/>
                </a:ext>
              </a:extLst>
            </p:cNvPr>
            <p:cNvSpPr txBox="1"/>
            <p:nvPr/>
          </p:nvSpPr>
          <p:spPr>
            <a:xfrm>
              <a:off x="9382525" y="5252356"/>
              <a:ext cx="20665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Jorge Huertas</a:t>
              </a:r>
            </a:p>
            <a:p>
              <a:pPr algn="ctr"/>
              <a:r>
                <a:rPr lang="en-US" sz="800" dirty="0"/>
                <a:t>Ph.D. student</a:t>
              </a:r>
            </a:p>
            <a:p>
              <a:pPr algn="ctr"/>
              <a:r>
                <a:rPr lang="en-US" sz="800" dirty="0"/>
                <a:t>Socially Aware Mobility (SAM) Lab</a:t>
              </a:r>
            </a:p>
            <a:p>
              <a:pPr algn="ctr"/>
              <a:r>
                <a:rPr lang="en-US" sz="800" dirty="0"/>
                <a:t>School of Industrial and Systems Engineering</a:t>
              </a:r>
            </a:p>
          </p:txBody>
        </p:sp>
      </p:grpSp>
      <p:grpSp>
        <p:nvGrpSpPr>
          <p:cNvPr id="17" name="Grupo 23">
            <a:extLst>
              <a:ext uri="{FF2B5EF4-FFF2-40B4-BE49-F238E27FC236}">
                <a16:creationId xmlns:a16="http://schemas.microsoft.com/office/drawing/2014/main" id="{A095FA0E-1304-478F-A555-AE9E0CAA2FAD}"/>
              </a:ext>
            </a:extLst>
          </p:cNvPr>
          <p:cNvGrpSpPr/>
          <p:nvPr/>
        </p:nvGrpSpPr>
        <p:grpSpPr>
          <a:xfrm>
            <a:off x="719662" y="2068089"/>
            <a:ext cx="2132315" cy="1894820"/>
            <a:chOff x="766268" y="2057400"/>
            <a:chExt cx="2132315" cy="1894820"/>
          </a:xfrm>
        </p:grpSpPr>
        <p:pic>
          <p:nvPicPr>
            <p:cNvPr id="18" name="Picture 2" descr="Daniel K. Molzahn">
              <a:extLst>
                <a:ext uri="{FF2B5EF4-FFF2-40B4-BE49-F238E27FC236}">
                  <a16:creationId xmlns:a16="http://schemas.microsoft.com/office/drawing/2014/main" id="{4EA0809E-574C-492F-870F-32ECCC069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942" y="2057400"/>
              <a:ext cx="1346960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829CF83-6EA3-4442-AA03-BE649B7F816A}"/>
                </a:ext>
              </a:extLst>
            </p:cNvPr>
            <p:cNvSpPr txBox="1"/>
            <p:nvPr/>
          </p:nvSpPr>
          <p:spPr>
            <a:xfrm>
              <a:off x="766268" y="3429000"/>
              <a:ext cx="21323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Daniel </a:t>
              </a:r>
              <a:r>
                <a:rPr lang="en-US" sz="1200" dirty="0" err="1"/>
                <a:t>Molzahn</a:t>
              </a:r>
              <a:endParaRPr lang="en-US" sz="1200" dirty="0"/>
            </a:p>
            <a:p>
              <a:pPr algn="ctr"/>
              <a:r>
                <a:rPr lang="en-US" sz="800" dirty="0"/>
                <a:t>Assistant Professor</a:t>
              </a:r>
            </a:p>
            <a:p>
              <a:pPr algn="ctr"/>
              <a:r>
                <a:rPr lang="en-US" sz="800" dirty="0"/>
                <a:t>School of Electrical and Computer Engineering</a:t>
              </a:r>
            </a:p>
          </p:txBody>
        </p:sp>
      </p:grpSp>
      <p:grpSp>
        <p:nvGrpSpPr>
          <p:cNvPr id="20" name="Grupo 16">
            <a:extLst>
              <a:ext uri="{FF2B5EF4-FFF2-40B4-BE49-F238E27FC236}">
                <a16:creationId xmlns:a16="http://schemas.microsoft.com/office/drawing/2014/main" id="{E031AEF3-D3C7-4C30-883F-800C989A5F02}"/>
              </a:ext>
            </a:extLst>
          </p:cNvPr>
          <p:cNvGrpSpPr/>
          <p:nvPr/>
        </p:nvGrpSpPr>
        <p:grpSpPr>
          <a:xfrm>
            <a:off x="1308184" y="4445074"/>
            <a:ext cx="2324675" cy="1894820"/>
            <a:chOff x="613323" y="4784695"/>
            <a:chExt cx="2324675" cy="1894820"/>
          </a:xfrm>
        </p:grpSpPr>
        <p:pic>
          <p:nvPicPr>
            <p:cNvPr id="21" name="Imagen 12" descr="Un hombre con traje y corbata sonriendo&#10;&#10;Descripción generada automáticamente">
              <a:extLst>
                <a:ext uri="{FF2B5EF4-FFF2-40B4-BE49-F238E27FC236}">
                  <a16:creationId xmlns:a16="http://schemas.microsoft.com/office/drawing/2014/main" id="{F432D195-8B52-4979-BCF8-917911E1A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b="20620"/>
            <a:stretch/>
          </p:blipFill>
          <p:spPr>
            <a:xfrm>
              <a:off x="1091093" y="4784695"/>
              <a:ext cx="1369134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1FBDE99-FCD4-4F61-9C14-3CBA5EA54267}"/>
                </a:ext>
              </a:extLst>
            </p:cNvPr>
            <p:cNvSpPr txBox="1"/>
            <p:nvPr/>
          </p:nvSpPr>
          <p:spPr>
            <a:xfrm>
              <a:off x="613323" y="6156295"/>
              <a:ext cx="23246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Alejandro Owen Aquino</a:t>
              </a:r>
            </a:p>
            <a:p>
              <a:pPr algn="ctr"/>
              <a:r>
                <a:rPr lang="en-US" sz="800" dirty="0"/>
                <a:t>Ph.D. student</a:t>
              </a:r>
            </a:p>
            <a:p>
              <a:pPr algn="ctr"/>
              <a:r>
                <a:rPr lang="en-US" sz="800" dirty="0"/>
                <a:t>School of Electrical and Computer Engineering</a:t>
              </a:r>
            </a:p>
          </p:txBody>
        </p:sp>
      </p:grpSp>
      <p:grpSp>
        <p:nvGrpSpPr>
          <p:cNvPr id="23" name="Grupo 19">
            <a:extLst>
              <a:ext uri="{FF2B5EF4-FFF2-40B4-BE49-F238E27FC236}">
                <a16:creationId xmlns:a16="http://schemas.microsoft.com/office/drawing/2014/main" id="{7BCC50B6-174D-47DA-A393-F54A25900EF9}"/>
              </a:ext>
            </a:extLst>
          </p:cNvPr>
          <p:cNvGrpSpPr/>
          <p:nvPr/>
        </p:nvGrpSpPr>
        <p:grpSpPr>
          <a:xfrm>
            <a:off x="4942472" y="4440142"/>
            <a:ext cx="2307043" cy="1899752"/>
            <a:chOff x="4942485" y="4280866"/>
            <a:chExt cx="2307043" cy="1899752"/>
          </a:xfrm>
        </p:grpSpPr>
        <p:pic>
          <p:nvPicPr>
            <p:cNvPr id="24" name="Imagen 9" descr="Mujer sonriendo para la cámara&#10;&#10;Descripción generada automáticamente">
              <a:extLst>
                <a:ext uri="{FF2B5EF4-FFF2-40B4-BE49-F238E27FC236}">
                  <a16:creationId xmlns:a16="http://schemas.microsoft.com/office/drawing/2014/main" id="{2374668C-DB5B-476B-A331-66A70FBE5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3" b="18674"/>
            <a:stretch/>
          </p:blipFill>
          <p:spPr>
            <a:xfrm>
              <a:off x="5406179" y="4280866"/>
              <a:ext cx="1379641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5" name="CuadroTexto 26">
              <a:extLst>
                <a:ext uri="{FF2B5EF4-FFF2-40B4-BE49-F238E27FC236}">
                  <a16:creationId xmlns:a16="http://schemas.microsoft.com/office/drawing/2014/main" id="{F7755E0A-0BC2-4339-A62C-BBA471AC172F}"/>
                </a:ext>
              </a:extLst>
            </p:cNvPr>
            <p:cNvSpPr txBox="1"/>
            <p:nvPr/>
          </p:nvSpPr>
          <p:spPr>
            <a:xfrm>
              <a:off x="4942485" y="5657398"/>
              <a:ext cx="23070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Katelyn Iles</a:t>
              </a:r>
            </a:p>
            <a:p>
              <a:pPr algn="ctr"/>
              <a:r>
                <a:rPr lang="en-US" sz="800" dirty="0"/>
                <a:t>M.S. student</a:t>
              </a:r>
            </a:p>
            <a:p>
              <a:pPr algn="ctr"/>
              <a:r>
                <a:rPr lang="en-US" sz="800" dirty="0"/>
                <a:t>School of Civil and Environmental Engineering</a:t>
              </a:r>
            </a:p>
          </p:txBody>
        </p:sp>
      </p:grpSp>
      <p:grpSp>
        <p:nvGrpSpPr>
          <p:cNvPr id="26" name="Grupo 20">
            <a:extLst>
              <a:ext uri="{FF2B5EF4-FFF2-40B4-BE49-F238E27FC236}">
                <a16:creationId xmlns:a16="http://schemas.microsoft.com/office/drawing/2014/main" id="{B54C73C1-521A-4234-8574-EA9A194BA7CE}"/>
              </a:ext>
            </a:extLst>
          </p:cNvPr>
          <p:cNvGrpSpPr/>
          <p:nvPr/>
        </p:nvGrpSpPr>
        <p:grpSpPr>
          <a:xfrm>
            <a:off x="6474265" y="2068089"/>
            <a:ext cx="2132315" cy="1894820"/>
            <a:chOff x="6575014" y="685800"/>
            <a:chExt cx="2132315" cy="1894820"/>
          </a:xfrm>
        </p:grpSpPr>
        <p:pic>
          <p:nvPicPr>
            <p:cNvPr id="27" name="Picture 10" descr="Gustav Nilsson - Lund University">
              <a:extLst>
                <a:ext uri="{FF2B5EF4-FFF2-40B4-BE49-F238E27FC236}">
                  <a16:creationId xmlns:a16="http://schemas.microsoft.com/office/drawing/2014/main" id="{8502ABBD-6943-443E-ABE0-B1B0050ECB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-138" r="4024" b="138"/>
            <a:stretch/>
          </p:blipFill>
          <p:spPr bwMode="auto">
            <a:xfrm>
              <a:off x="6951518" y="685800"/>
              <a:ext cx="1379309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CuadroTexto 28">
              <a:extLst>
                <a:ext uri="{FF2B5EF4-FFF2-40B4-BE49-F238E27FC236}">
                  <a16:creationId xmlns:a16="http://schemas.microsoft.com/office/drawing/2014/main" id="{BB488AE4-A9FA-4117-AD52-4D451E60CBC0}"/>
                </a:ext>
              </a:extLst>
            </p:cNvPr>
            <p:cNvSpPr txBox="1"/>
            <p:nvPr/>
          </p:nvSpPr>
          <p:spPr>
            <a:xfrm>
              <a:off x="6575014" y="2057400"/>
              <a:ext cx="21323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Gustav Nilsson</a:t>
              </a:r>
            </a:p>
            <a:p>
              <a:pPr algn="ctr"/>
              <a:r>
                <a:rPr lang="en-US" sz="800" dirty="0"/>
                <a:t>Postdoctoral Scholar</a:t>
              </a:r>
            </a:p>
            <a:p>
              <a:pPr algn="ctr"/>
              <a:r>
                <a:rPr lang="en-US" sz="800" dirty="0"/>
                <a:t>School of Electrical and Computer Engineering</a:t>
              </a:r>
            </a:p>
          </p:txBody>
        </p:sp>
      </p:grpSp>
      <p:grpSp>
        <p:nvGrpSpPr>
          <p:cNvPr id="29" name="Grupo 22">
            <a:extLst>
              <a:ext uri="{FF2B5EF4-FFF2-40B4-BE49-F238E27FC236}">
                <a16:creationId xmlns:a16="http://schemas.microsoft.com/office/drawing/2014/main" id="{7004923E-2B2F-4BB0-9F9E-D64493B9354A}"/>
              </a:ext>
            </a:extLst>
          </p:cNvPr>
          <p:cNvGrpSpPr/>
          <p:nvPr/>
        </p:nvGrpSpPr>
        <p:grpSpPr>
          <a:xfrm>
            <a:off x="3586945" y="2068089"/>
            <a:ext cx="2146742" cy="2156430"/>
            <a:chOff x="3379764" y="1273688"/>
            <a:chExt cx="2146742" cy="2156430"/>
          </a:xfrm>
        </p:grpSpPr>
        <p:pic>
          <p:nvPicPr>
            <p:cNvPr id="30" name="Picture 6" descr="An Interview with Sam Coogan | Georgia Tech Supply Chain and Logistics  Institute">
              <a:extLst>
                <a:ext uri="{FF2B5EF4-FFF2-40B4-BE49-F238E27FC236}">
                  <a16:creationId xmlns:a16="http://schemas.microsoft.com/office/drawing/2014/main" id="{2DBA68EA-B943-468F-8808-A633427FD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06" b="18147"/>
            <a:stretch/>
          </p:blipFill>
          <p:spPr bwMode="auto">
            <a:xfrm>
              <a:off x="3779102" y="1273688"/>
              <a:ext cx="1343891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9CBCBFBE-F465-4864-8928-0DB5910844DB}"/>
                </a:ext>
              </a:extLst>
            </p:cNvPr>
            <p:cNvSpPr txBox="1"/>
            <p:nvPr/>
          </p:nvSpPr>
          <p:spPr>
            <a:xfrm>
              <a:off x="3379764" y="2645288"/>
              <a:ext cx="2146742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Sam Coogan</a:t>
              </a:r>
            </a:p>
            <a:p>
              <a:pPr algn="ctr"/>
              <a:r>
                <a:rPr lang="en-US" sz="800" dirty="0"/>
                <a:t>Assistant Professor</a:t>
              </a:r>
            </a:p>
            <a:p>
              <a:pPr algn="ctr"/>
              <a:r>
                <a:rPr lang="en-US" sz="800" dirty="0"/>
                <a:t>School of Electrical and Computer Engineering</a:t>
              </a:r>
            </a:p>
            <a:p>
              <a:pPr algn="ctr"/>
              <a:endParaRPr lang="en-US" sz="100" dirty="0"/>
            </a:p>
            <a:p>
              <a:pPr algn="ctr"/>
              <a:r>
                <a:rPr lang="pt-BR" sz="800" dirty="0" err="1"/>
                <a:t>Demetrius</a:t>
              </a:r>
              <a:r>
                <a:rPr lang="pt-BR" sz="800" dirty="0"/>
                <a:t> T. Paris Junior Professor</a:t>
              </a:r>
            </a:p>
            <a:p>
              <a:pPr algn="ctr"/>
              <a:r>
                <a:rPr lang="en-US" sz="800" dirty="0"/>
                <a:t>School of Civil and Environmental Engineering</a:t>
              </a: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AC00BD-C7C7-4CEF-B215-2F7D7F029946}"/>
              </a:ext>
            </a:extLst>
          </p:cNvPr>
          <p:cNvSpPr/>
          <p:nvPr/>
        </p:nvSpPr>
        <p:spPr>
          <a:xfrm>
            <a:off x="3467247" y="1773859"/>
            <a:ext cx="5305695" cy="4833292"/>
          </a:xfrm>
          <a:custGeom>
            <a:avLst/>
            <a:gdLst>
              <a:gd name="connsiteX0" fmla="*/ 2827536 w 4099371"/>
              <a:gd name="connsiteY0" fmla="*/ 822063 h 5496018"/>
              <a:gd name="connsiteX1" fmla="*/ 1625269 w 4099371"/>
              <a:gd name="connsiteY1" fmla="*/ 60063 h 5496018"/>
              <a:gd name="connsiteX2" fmla="*/ 202869 w 4099371"/>
              <a:gd name="connsiteY2" fmla="*/ 390263 h 5496018"/>
              <a:gd name="connsiteX3" fmla="*/ 202869 w 4099371"/>
              <a:gd name="connsiteY3" fmla="*/ 3082663 h 5496018"/>
              <a:gd name="connsiteX4" fmla="*/ 2014736 w 4099371"/>
              <a:gd name="connsiteY4" fmla="*/ 5309396 h 5496018"/>
              <a:gd name="connsiteX5" fmla="*/ 4012869 w 4099371"/>
              <a:gd name="connsiteY5" fmla="*/ 5114663 h 5496018"/>
              <a:gd name="connsiteX6" fmla="*/ 3648802 w 4099371"/>
              <a:gd name="connsiteY6" fmla="*/ 3048796 h 5496018"/>
              <a:gd name="connsiteX7" fmla="*/ 2827536 w 4099371"/>
              <a:gd name="connsiteY7" fmla="*/ 822063 h 5496018"/>
              <a:gd name="connsiteX0" fmla="*/ 2827536 w 4127989"/>
              <a:gd name="connsiteY0" fmla="*/ 822063 h 5496018"/>
              <a:gd name="connsiteX1" fmla="*/ 1625269 w 4127989"/>
              <a:gd name="connsiteY1" fmla="*/ 60063 h 5496018"/>
              <a:gd name="connsiteX2" fmla="*/ 202869 w 4127989"/>
              <a:gd name="connsiteY2" fmla="*/ 390263 h 5496018"/>
              <a:gd name="connsiteX3" fmla="*/ 202869 w 4127989"/>
              <a:gd name="connsiteY3" fmla="*/ 3082663 h 5496018"/>
              <a:gd name="connsiteX4" fmla="*/ 2014736 w 4127989"/>
              <a:gd name="connsiteY4" fmla="*/ 5309396 h 5496018"/>
              <a:gd name="connsiteX5" fmla="*/ 4012869 w 4127989"/>
              <a:gd name="connsiteY5" fmla="*/ 5114663 h 5496018"/>
              <a:gd name="connsiteX6" fmla="*/ 3818135 w 4127989"/>
              <a:gd name="connsiteY6" fmla="*/ 3048796 h 5496018"/>
              <a:gd name="connsiteX7" fmla="*/ 2827536 w 4127989"/>
              <a:gd name="connsiteY7" fmla="*/ 822063 h 5496018"/>
              <a:gd name="connsiteX0" fmla="*/ 2658203 w 4133878"/>
              <a:gd name="connsiteY0" fmla="*/ 858394 h 5498482"/>
              <a:gd name="connsiteX1" fmla="*/ 1625269 w 4133878"/>
              <a:gd name="connsiteY1" fmla="*/ 62527 h 5498482"/>
              <a:gd name="connsiteX2" fmla="*/ 202869 w 4133878"/>
              <a:gd name="connsiteY2" fmla="*/ 392727 h 5498482"/>
              <a:gd name="connsiteX3" fmla="*/ 202869 w 4133878"/>
              <a:gd name="connsiteY3" fmla="*/ 3085127 h 5498482"/>
              <a:gd name="connsiteX4" fmla="*/ 2014736 w 4133878"/>
              <a:gd name="connsiteY4" fmla="*/ 5311860 h 5498482"/>
              <a:gd name="connsiteX5" fmla="*/ 4012869 w 4133878"/>
              <a:gd name="connsiteY5" fmla="*/ 5117127 h 5498482"/>
              <a:gd name="connsiteX6" fmla="*/ 3818135 w 4133878"/>
              <a:gd name="connsiteY6" fmla="*/ 3051260 h 5498482"/>
              <a:gd name="connsiteX7" fmla="*/ 2658203 w 4133878"/>
              <a:gd name="connsiteY7" fmla="*/ 858394 h 5498482"/>
              <a:gd name="connsiteX0" fmla="*/ 2643256 w 4118931"/>
              <a:gd name="connsiteY0" fmla="*/ 818165 h 5458253"/>
              <a:gd name="connsiteX1" fmla="*/ 1347855 w 4118931"/>
              <a:gd name="connsiteY1" fmla="*/ 81565 h 5458253"/>
              <a:gd name="connsiteX2" fmla="*/ 187922 w 4118931"/>
              <a:gd name="connsiteY2" fmla="*/ 352498 h 5458253"/>
              <a:gd name="connsiteX3" fmla="*/ 187922 w 4118931"/>
              <a:gd name="connsiteY3" fmla="*/ 3044898 h 5458253"/>
              <a:gd name="connsiteX4" fmla="*/ 1999789 w 4118931"/>
              <a:gd name="connsiteY4" fmla="*/ 5271631 h 5458253"/>
              <a:gd name="connsiteX5" fmla="*/ 3997922 w 4118931"/>
              <a:gd name="connsiteY5" fmla="*/ 5076898 h 5458253"/>
              <a:gd name="connsiteX6" fmla="*/ 3803188 w 4118931"/>
              <a:gd name="connsiteY6" fmla="*/ 3011031 h 5458253"/>
              <a:gd name="connsiteX7" fmla="*/ 2643256 w 4118931"/>
              <a:gd name="connsiteY7" fmla="*/ 818165 h 5458253"/>
              <a:gd name="connsiteX0" fmla="*/ 2645606 w 4121281"/>
              <a:gd name="connsiteY0" fmla="*/ 902810 h 5542898"/>
              <a:gd name="connsiteX1" fmla="*/ 1392538 w 4121281"/>
              <a:gd name="connsiteY1" fmla="*/ 47677 h 5542898"/>
              <a:gd name="connsiteX2" fmla="*/ 190272 w 4121281"/>
              <a:gd name="connsiteY2" fmla="*/ 437143 h 5542898"/>
              <a:gd name="connsiteX3" fmla="*/ 190272 w 4121281"/>
              <a:gd name="connsiteY3" fmla="*/ 3129543 h 5542898"/>
              <a:gd name="connsiteX4" fmla="*/ 2002139 w 4121281"/>
              <a:gd name="connsiteY4" fmla="*/ 5356276 h 5542898"/>
              <a:gd name="connsiteX5" fmla="*/ 4000272 w 4121281"/>
              <a:gd name="connsiteY5" fmla="*/ 5161543 h 5542898"/>
              <a:gd name="connsiteX6" fmla="*/ 3805538 w 4121281"/>
              <a:gd name="connsiteY6" fmla="*/ 3095676 h 5542898"/>
              <a:gd name="connsiteX7" fmla="*/ 2645606 w 4121281"/>
              <a:gd name="connsiteY7" fmla="*/ 902810 h 5542898"/>
              <a:gd name="connsiteX0" fmla="*/ 2544107 w 4019782"/>
              <a:gd name="connsiteY0" fmla="*/ 905961 h 5539878"/>
              <a:gd name="connsiteX1" fmla="*/ 1291039 w 4019782"/>
              <a:gd name="connsiteY1" fmla="*/ 50828 h 5539878"/>
              <a:gd name="connsiteX2" fmla="*/ 88773 w 4019782"/>
              <a:gd name="connsiteY2" fmla="*/ 440294 h 5539878"/>
              <a:gd name="connsiteX3" fmla="*/ 291973 w 4019782"/>
              <a:gd name="connsiteY3" fmla="*/ 3217360 h 5539878"/>
              <a:gd name="connsiteX4" fmla="*/ 1900640 w 4019782"/>
              <a:gd name="connsiteY4" fmla="*/ 5359427 h 5539878"/>
              <a:gd name="connsiteX5" fmla="*/ 3898773 w 4019782"/>
              <a:gd name="connsiteY5" fmla="*/ 5164694 h 5539878"/>
              <a:gd name="connsiteX6" fmla="*/ 3704039 w 4019782"/>
              <a:gd name="connsiteY6" fmla="*/ 3098827 h 5539878"/>
              <a:gd name="connsiteX7" fmla="*/ 2544107 w 4019782"/>
              <a:gd name="connsiteY7" fmla="*/ 905961 h 5539878"/>
              <a:gd name="connsiteX0" fmla="*/ 2495788 w 3971463"/>
              <a:gd name="connsiteY0" fmla="*/ 855138 h 5489055"/>
              <a:gd name="connsiteX1" fmla="*/ 1242720 w 3971463"/>
              <a:gd name="connsiteY1" fmla="*/ 5 h 5489055"/>
              <a:gd name="connsiteX2" fmla="*/ 108187 w 3971463"/>
              <a:gd name="connsiteY2" fmla="*/ 846671 h 5489055"/>
              <a:gd name="connsiteX3" fmla="*/ 243654 w 3971463"/>
              <a:gd name="connsiteY3" fmla="*/ 3166537 h 5489055"/>
              <a:gd name="connsiteX4" fmla="*/ 1852321 w 3971463"/>
              <a:gd name="connsiteY4" fmla="*/ 5308604 h 5489055"/>
              <a:gd name="connsiteX5" fmla="*/ 3850454 w 3971463"/>
              <a:gd name="connsiteY5" fmla="*/ 5113871 h 5489055"/>
              <a:gd name="connsiteX6" fmla="*/ 3655720 w 3971463"/>
              <a:gd name="connsiteY6" fmla="*/ 3048004 h 5489055"/>
              <a:gd name="connsiteX7" fmla="*/ 2495788 w 3971463"/>
              <a:gd name="connsiteY7" fmla="*/ 855138 h 5489055"/>
              <a:gd name="connsiteX0" fmla="*/ 2458286 w 3933961"/>
              <a:gd name="connsiteY0" fmla="*/ 856357 h 5490274"/>
              <a:gd name="connsiteX1" fmla="*/ 1205218 w 3933961"/>
              <a:gd name="connsiteY1" fmla="*/ 1224 h 5490274"/>
              <a:gd name="connsiteX2" fmla="*/ 129952 w 3933961"/>
              <a:gd name="connsiteY2" fmla="*/ 1008757 h 5490274"/>
              <a:gd name="connsiteX3" fmla="*/ 206152 w 3933961"/>
              <a:gd name="connsiteY3" fmla="*/ 3167756 h 5490274"/>
              <a:gd name="connsiteX4" fmla="*/ 1814819 w 3933961"/>
              <a:gd name="connsiteY4" fmla="*/ 5309823 h 5490274"/>
              <a:gd name="connsiteX5" fmla="*/ 3812952 w 3933961"/>
              <a:gd name="connsiteY5" fmla="*/ 5115090 h 5490274"/>
              <a:gd name="connsiteX6" fmla="*/ 3618218 w 3933961"/>
              <a:gd name="connsiteY6" fmla="*/ 3049223 h 5490274"/>
              <a:gd name="connsiteX7" fmla="*/ 2458286 w 3933961"/>
              <a:gd name="connsiteY7" fmla="*/ 856357 h 5490274"/>
              <a:gd name="connsiteX0" fmla="*/ 2432886 w 3934836"/>
              <a:gd name="connsiteY0" fmla="*/ 709285 h 5495602"/>
              <a:gd name="connsiteX1" fmla="*/ 1205218 w 3934836"/>
              <a:gd name="connsiteY1" fmla="*/ 6552 h 5495602"/>
              <a:gd name="connsiteX2" fmla="*/ 129952 w 3934836"/>
              <a:gd name="connsiteY2" fmla="*/ 1014085 h 5495602"/>
              <a:gd name="connsiteX3" fmla="*/ 206152 w 3934836"/>
              <a:gd name="connsiteY3" fmla="*/ 3173084 h 5495602"/>
              <a:gd name="connsiteX4" fmla="*/ 1814819 w 3934836"/>
              <a:gd name="connsiteY4" fmla="*/ 5315151 h 5495602"/>
              <a:gd name="connsiteX5" fmla="*/ 3812952 w 3934836"/>
              <a:gd name="connsiteY5" fmla="*/ 5120418 h 5495602"/>
              <a:gd name="connsiteX6" fmla="*/ 3618218 w 3934836"/>
              <a:gd name="connsiteY6" fmla="*/ 3054551 h 5495602"/>
              <a:gd name="connsiteX7" fmla="*/ 2432886 w 3934836"/>
              <a:gd name="connsiteY7" fmla="*/ 709285 h 5495602"/>
              <a:gd name="connsiteX0" fmla="*/ 2422555 w 3924505"/>
              <a:gd name="connsiteY0" fmla="*/ 742604 h 5528921"/>
              <a:gd name="connsiteX1" fmla="*/ 1034020 w 3924505"/>
              <a:gd name="connsiteY1" fmla="*/ 6004 h 5528921"/>
              <a:gd name="connsiteX2" fmla="*/ 119621 w 3924505"/>
              <a:gd name="connsiteY2" fmla="*/ 1047404 h 5528921"/>
              <a:gd name="connsiteX3" fmla="*/ 195821 w 3924505"/>
              <a:gd name="connsiteY3" fmla="*/ 3206403 h 5528921"/>
              <a:gd name="connsiteX4" fmla="*/ 1804488 w 3924505"/>
              <a:gd name="connsiteY4" fmla="*/ 5348470 h 5528921"/>
              <a:gd name="connsiteX5" fmla="*/ 3802621 w 3924505"/>
              <a:gd name="connsiteY5" fmla="*/ 5153737 h 5528921"/>
              <a:gd name="connsiteX6" fmla="*/ 3607887 w 3924505"/>
              <a:gd name="connsiteY6" fmla="*/ 3087870 h 5528921"/>
              <a:gd name="connsiteX7" fmla="*/ 2422555 w 3924505"/>
              <a:gd name="connsiteY7" fmla="*/ 742604 h 5528921"/>
              <a:gd name="connsiteX0" fmla="*/ 2423628 w 3925578"/>
              <a:gd name="connsiteY0" fmla="*/ 709286 h 5495603"/>
              <a:gd name="connsiteX1" fmla="*/ 1052027 w 3925578"/>
              <a:gd name="connsiteY1" fmla="*/ 6553 h 5495603"/>
              <a:gd name="connsiteX2" fmla="*/ 120694 w 3925578"/>
              <a:gd name="connsiteY2" fmla="*/ 1014086 h 5495603"/>
              <a:gd name="connsiteX3" fmla="*/ 196894 w 3925578"/>
              <a:gd name="connsiteY3" fmla="*/ 3173085 h 5495603"/>
              <a:gd name="connsiteX4" fmla="*/ 1805561 w 3925578"/>
              <a:gd name="connsiteY4" fmla="*/ 5315152 h 5495603"/>
              <a:gd name="connsiteX5" fmla="*/ 3803694 w 3925578"/>
              <a:gd name="connsiteY5" fmla="*/ 5120419 h 5495603"/>
              <a:gd name="connsiteX6" fmla="*/ 3608960 w 3925578"/>
              <a:gd name="connsiteY6" fmla="*/ 3054552 h 5495603"/>
              <a:gd name="connsiteX7" fmla="*/ 2423628 w 3925578"/>
              <a:gd name="connsiteY7" fmla="*/ 709286 h 5495603"/>
              <a:gd name="connsiteX0" fmla="*/ 2410457 w 3912407"/>
              <a:gd name="connsiteY0" fmla="*/ 709286 h 5307856"/>
              <a:gd name="connsiteX1" fmla="*/ 1038856 w 3912407"/>
              <a:gd name="connsiteY1" fmla="*/ 6553 h 5307856"/>
              <a:gd name="connsiteX2" fmla="*/ 107523 w 3912407"/>
              <a:gd name="connsiteY2" fmla="*/ 1014086 h 5307856"/>
              <a:gd name="connsiteX3" fmla="*/ 183723 w 3912407"/>
              <a:gd name="connsiteY3" fmla="*/ 3173085 h 5307856"/>
              <a:gd name="connsiteX4" fmla="*/ 1572257 w 3912407"/>
              <a:gd name="connsiteY4" fmla="*/ 4917219 h 5307856"/>
              <a:gd name="connsiteX5" fmla="*/ 3790523 w 3912407"/>
              <a:gd name="connsiteY5" fmla="*/ 5120419 h 5307856"/>
              <a:gd name="connsiteX6" fmla="*/ 3595789 w 3912407"/>
              <a:gd name="connsiteY6" fmla="*/ 3054552 h 5307856"/>
              <a:gd name="connsiteX7" fmla="*/ 2410457 w 3912407"/>
              <a:gd name="connsiteY7" fmla="*/ 709286 h 5307856"/>
              <a:gd name="connsiteX0" fmla="*/ 2410457 w 3892436"/>
              <a:gd name="connsiteY0" fmla="*/ 709286 h 5095157"/>
              <a:gd name="connsiteX1" fmla="*/ 1038856 w 3892436"/>
              <a:gd name="connsiteY1" fmla="*/ 6553 h 5095157"/>
              <a:gd name="connsiteX2" fmla="*/ 107523 w 3892436"/>
              <a:gd name="connsiteY2" fmla="*/ 1014086 h 5095157"/>
              <a:gd name="connsiteX3" fmla="*/ 183723 w 3892436"/>
              <a:gd name="connsiteY3" fmla="*/ 3173085 h 5095157"/>
              <a:gd name="connsiteX4" fmla="*/ 1572257 w 3892436"/>
              <a:gd name="connsiteY4" fmla="*/ 4917219 h 5095157"/>
              <a:gd name="connsiteX5" fmla="*/ 3765123 w 3892436"/>
              <a:gd name="connsiteY5" fmla="*/ 4781753 h 5095157"/>
              <a:gd name="connsiteX6" fmla="*/ 3595789 w 3892436"/>
              <a:gd name="connsiteY6" fmla="*/ 3054552 h 5095157"/>
              <a:gd name="connsiteX7" fmla="*/ 2410457 w 3892436"/>
              <a:gd name="connsiteY7" fmla="*/ 709286 h 5095157"/>
              <a:gd name="connsiteX0" fmla="*/ 2410457 w 5237432"/>
              <a:gd name="connsiteY0" fmla="*/ 707384 h 5093255"/>
              <a:gd name="connsiteX1" fmla="*/ 1038856 w 5237432"/>
              <a:gd name="connsiteY1" fmla="*/ 4651 h 5093255"/>
              <a:gd name="connsiteX2" fmla="*/ 107523 w 5237432"/>
              <a:gd name="connsiteY2" fmla="*/ 1012184 h 5093255"/>
              <a:gd name="connsiteX3" fmla="*/ 183723 w 5237432"/>
              <a:gd name="connsiteY3" fmla="*/ 3171183 h 5093255"/>
              <a:gd name="connsiteX4" fmla="*/ 1572257 w 5237432"/>
              <a:gd name="connsiteY4" fmla="*/ 4915317 h 5093255"/>
              <a:gd name="connsiteX5" fmla="*/ 3765123 w 5237432"/>
              <a:gd name="connsiteY5" fmla="*/ 4779851 h 5093255"/>
              <a:gd name="connsiteX6" fmla="*/ 5212922 w 5237432"/>
              <a:gd name="connsiteY6" fmla="*/ 2282183 h 5093255"/>
              <a:gd name="connsiteX7" fmla="*/ 2410457 w 5237432"/>
              <a:gd name="connsiteY7" fmla="*/ 707384 h 5093255"/>
              <a:gd name="connsiteX0" fmla="*/ 4306991 w 5228565"/>
              <a:gd name="connsiteY0" fmla="*/ 272829 h 5209034"/>
              <a:gd name="connsiteX1" fmla="*/ 1038856 w 5228565"/>
              <a:gd name="connsiteY1" fmla="*/ 120430 h 5209034"/>
              <a:gd name="connsiteX2" fmla="*/ 107523 w 5228565"/>
              <a:gd name="connsiteY2" fmla="*/ 1127963 h 5209034"/>
              <a:gd name="connsiteX3" fmla="*/ 183723 w 5228565"/>
              <a:gd name="connsiteY3" fmla="*/ 3286962 h 5209034"/>
              <a:gd name="connsiteX4" fmla="*/ 1572257 w 5228565"/>
              <a:gd name="connsiteY4" fmla="*/ 5031096 h 5209034"/>
              <a:gd name="connsiteX5" fmla="*/ 3765123 w 5228565"/>
              <a:gd name="connsiteY5" fmla="*/ 4895630 h 5209034"/>
              <a:gd name="connsiteX6" fmla="*/ 5212922 w 5228565"/>
              <a:gd name="connsiteY6" fmla="*/ 2397962 h 5209034"/>
              <a:gd name="connsiteX7" fmla="*/ 4306991 w 5228565"/>
              <a:gd name="connsiteY7" fmla="*/ 272829 h 5209034"/>
              <a:gd name="connsiteX0" fmla="*/ 4306991 w 5232104"/>
              <a:gd name="connsiteY0" fmla="*/ 272829 h 5252824"/>
              <a:gd name="connsiteX1" fmla="*/ 1038856 w 5232104"/>
              <a:gd name="connsiteY1" fmla="*/ 120430 h 5252824"/>
              <a:gd name="connsiteX2" fmla="*/ 107523 w 5232104"/>
              <a:gd name="connsiteY2" fmla="*/ 1127963 h 5252824"/>
              <a:gd name="connsiteX3" fmla="*/ 183723 w 5232104"/>
              <a:gd name="connsiteY3" fmla="*/ 3286962 h 5252824"/>
              <a:gd name="connsiteX4" fmla="*/ 1572257 w 5232104"/>
              <a:gd name="connsiteY4" fmla="*/ 5031096 h 5252824"/>
              <a:gd name="connsiteX5" fmla="*/ 3688923 w 5232104"/>
              <a:gd name="connsiteY5" fmla="*/ 4980297 h 5252824"/>
              <a:gd name="connsiteX6" fmla="*/ 5212922 w 5232104"/>
              <a:gd name="connsiteY6" fmla="*/ 2397962 h 5252824"/>
              <a:gd name="connsiteX7" fmla="*/ 4306991 w 5232104"/>
              <a:gd name="connsiteY7" fmla="*/ 272829 h 5252824"/>
              <a:gd name="connsiteX0" fmla="*/ 4304064 w 5229177"/>
              <a:gd name="connsiteY0" fmla="*/ 272829 h 5294541"/>
              <a:gd name="connsiteX1" fmla="*/ 1035929 w 5229177"/>
              <a:gd name="connsiteY1" fmla="*/ 120430 h 5294541"/>
              <a:gd name="connsiteX2" fmla="*/ 104596 w 5229177"/>
              <a:gd name="connsiteY2" fmla="*/ 1127963 h 5294541"/>
              <a:gd name="connsiteX3" fmla="*/ 180796 w 5229177"/>
              <a:gd name="connsiteY3" fmla="*/ 3286962 h 5294541"/>
              <a:gd name="connsiteX4" fmla="*/ 1518530 w 5229177"/>
              <a:gd name="connsiteY4" fmla="*/ 5107296 h 5294541"/>
              <a:gd name="connsiteX5" fmla="*/ 3685996 w 5229177"/>
              <a:gd name="connsiteY5" fmla="*/ 4980297 h 5294541"/>
              <a:gd name="connsiteX6" fmla="*/ 5209995 w 5229177"/>
              <a:gd name="connsiteY6" fmla="*/ 2397962 h 5294541"/>
              <a:gd name="connsiteX7" fmla="*/ 4304064 w 5229177"/>
              <a:gd name="connsiteY7" fmla="*/ 272829 h 5294541"/>
              <a:gd name="connsiteX0" fmla="*/ 4364027 w 5289140"/>
              <a:gd name="connsiteY0" fmla="*/ 272829 h 5303341"/>
              <a:gd name="connsiteX1" fmla="*/ 1095892 w 5289140"/>
              <a:gd name="connsiteY1" fmla="*/ 120430 h 5303341"/>
              <a:gd name="connsiteX2" fmla="*/ 164559 w 5289140"/>
              <a:gd name="connsiteY2" fmla="*/ 1127963 h 5303341"/>
              <a:gd name="connsiteX3" fmla="*/ 139159 w 5289140"/>
              <a:gd name="connsiteY3" fmla="*/ 3159962 h 5303341"/>
              <a:gd name="connsiteX4" fmla="*/ 1578493 w 5289140"/>
              <a:gd name="connsiteY4" fmla="*/ 5107296 h 5303341"/>
              <a:gd name="connsiteX5" fmla="*/ 3745959 w 5289140"/>
              <a:gd name="connsiteY5" fmla="*/ 4980297 h 5303341"/>
              <a:gd name="connsiteX6" fmla="*/ 5269958 w 5289140"/>
              <a:gd name="connsiteY6" fmla="*/ 2397962 h 5303341"/>
              <a:gd name="connsiteX7" fmla="*/ 4364027 w 5289140"/>
              <a:gd name="connsiteY7" fmla="*/ 272829 h 5303341"/>
              <a:gd name="connsiteX0" fmla="*/ 4437490 w 5362603"/>
              <a:gd name="connsiteY0" fmla="*/ 272829 h 5305698"/>
              <a:gd name="connsiteX1" fmla="*/ 1169355 w 5362603"/>
              <a:gd name="connsiteY1" fmla="*/ 120430 h 5305698"/>
              <a:gd name="connsiteX2" fmla="*/ 238022 w 5362603"/>
              <a:gd name="connsiteY2" fmla="*/ 1127963 h 5305698"/>
              <a:gd name="connsiteX3" fmla="*/ 111022 w 5362603"/>
              <a:gd name="connsiteY3" fmla="*/ 3126095 h 5305698"/>
              <a:gd name="connsiteX4" fmla="*/ 1651956 w 5362603"/>
              <a:gd name="connsiteY4" fmla="*/ 5107296 h 5305698"/>
              <a:gd name="connsiteX5" fmla="*/ 3819422 w 5362603"/>
              <a:gd name="connsiteY5" fmla="*/ 4980297 h 5305698"/>
              <a:gd name="connsiteX6" fmla="*/ 5343421 w 5362603"/>
              <a:gd name="connsiteY6" fmla="*/ 2397962 h 5305698"/>
              <a:gd name="connsiteX7" fmla="*/ 4437490 w 5362603"/>
              <a:gd name="connsiteY7" fmla="*/ 272829 h 5305698"/>
              <a:gd name="connsiteX0" fmla="*/ 4437490 w 5305695"/>
              <a:gd name="connsiteY0" fmla="*/ 273910 h 5306779"/>
              <a:gd name="connsiteX1" fmla="*/ 1169355 w 5305695"/>
              <a:gd name="connsiteY1" fmla="*/ 121511 h 5306779"/>
              <a:gd name="connsiteX2" fmla="*/ 238022 w 5305695"/>
              <a:gd name="connsiteY2" fmla="*/ 1129044 h 5306779"/>
              <a:gd name="connsiteX3" fmla="*/ 111022 w 5305695"/>
              <a:gd name="connsiteY3" fmla="*/ 3127176 h 5306779"/>
              <a:gd name="connsiteX4" fmla="*/ 1651956 w 5305695"/>
              <a:gd name="connsiteY4" fmla="*/ 5108377 h 5306779"/>
              <a:gd name="connsiteX5" fmla="*/ 3819422 w 5305695"/>
              <a:gd name="connsiteY5" fmla="*/ 4981378 h 5306779"/>
              <a:gd name="connsiteX6" fmla="*/ 5284154 w 5305695"/>
              <a:gd name="connsiteY6" fmla="*/ 2417634 h 5306779"/>
              <a:gd name="connsiteX7" fmla="*/ 4437490 w 5305695"/>
              <a:gd name="connsiteY7" fmla="*/ 273910 h 530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5695" h="5306779">
                <a:moveTo>
                  <a:pt x="4437490" y="273910"/>
                </a:moveTo>
                <a:cubicBezTo>
                  <a:pt x="3751690" y="-108777"/>
                  <a:pt x="1869266" y="-21011"/>
                  <a:pt x="1169355" y="121511"/>
                </a:cubicBezTo>
                <a:cubicBezTo>
                  <a:pt x="469444" y="264033"/>
                  <a:pt x="414411" y="628100"/>
                  <a:pt x="238022" y="1129044"/>
                </a:cubicBezTo>
                <a:cubicBezTo>
                  <a:pt x="61633" y="1629988"/>
                  <a:pt x="-124634" y="2463954"/>
                  <a:pt x="111022" y="3127176"/>
                </a:cubicBezTo>
                <a:cubicBezTo>
                  <a:pt x="346678" y="3790398"/>
                  <a:pt x="1033889" y="4799343"/>
                  <a:pt x="1651956" y="5108377"/>
                </a:cubicBezTo>
                <a:cubicBezTo>
                  <a:pt x="2270023" y="5417411"/>
                  <a:pt x="3547078" y="5358145"/>
                  <a:pt x="3819422" y="4981378"/>
                </a:cubicBezTo>
                <a:cubicBezTo>
                  <a:pt x="4091766" y="4604611"/>
                  <a:pt x="5181143" y="3202212"/>
                  <a:pt x="5284154" y="2417634"/>
                </a:cubicBezTo>
                <a:cubicBezTo>
                  <a:pt x="5387165" y="1633056"/>
                  <a:pt x="5123290" y="656597"/>
                  <a:pt x="4437490" y="273910"/>
                </a:cubicBezTo>
                <a:close/>
              </a:path>
            </a:pathLst>
          </a:custGeom>
          <a:noFill/>
          <a:ln w="22225">
            <a:solidFill>
              <a:srgbClr val="0070C0">
                <a:alpha val="25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45606 w 4121281"/>
                      <a:gd name="connsiteY0" fmla="*/ 902810 h 5542898"/>
                      <a:gd name="connsiteX1" fmla="*/ 1392538 w 4121281"/>
                      <a:gd name="connsiteY1" fmla="*/ 47677 h 5542898"/>
                      <a:gd name="connsiteX2" fmla="*/ 190272 w 4121281"/>
                      <a:gd name="connsiteY2" fmla="*/ 437143 h 5542898"/>
                      <a:gd name="connsiteX3" fmla="*/ 190272 w 4121281"/>
                      <a:gd name="connsiteY3" fmla="*/ 3129543 h 5542898"/>
                      <a:gd name="connsiteX4" fmla="*/ 2002139 w 4121281"/>
                      <a:gd name="connsiteY4" fmla="*/ 5356276 h 5542898"/>
                      <a:gd name="connsiteX5" fmla="*/ 4000272 w 4121281"/>
                      <a:gd name="connsiteY5" fmla="*/ 5161543 h 5542898"/>
                      <a:gd name="connsiteX6" fmla="*/ 3805538 w 4121281"/>
                      <a:gd name="connsiteY6" fmla="*/ 3095676 h 5542898"/>
                      <a:gd name="connsiteX7" fmla="*/ 2645606 w 4121281"/>
                      <a:gd name="connsiteY7" fmla="*/ 902810 h 554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21281" h="5542898" extrusionOk="0">
                        <a:moveTo>
                          <a:pt x="2645606" y="902810"/>
                        </a:moveTo>
                        <a:cubicBezTo>
                          <a:pt x="2200266" y="368180"/>
                          <a:pt x="1741766" y="147805"/>
                          <a:pt x="1392538" y="47677"/>
                        </a:cubicBezTo>
                        <a:cubicBezTo>
                          <a:pt x="1056034" y="-14625"/>
                          <a:pt x="350869" y="-75236"/>
                          <a:pt x="190272" y="437143"/>
                        </a:cubicBezTo>
                        <a:cubicBezTo>
                          <a:pt x="-32811" y="972959"/>
                          <a:pt x="-131996" y="2421839"/>
                          <a:pt x="190272" y="3129543"/>
                        </a:cubicBezTo>
                        <a:cubicBezTo>
                          <a:pt x="455978" y="3929553"/>
                          <a:pt x="1453370" y="5058811"/>
                          <a:pt x="2002139" y="5356276"/>
                        </a:cubicBezTo>
                        <a:cubicBezTo>
                          <a:pt x="2696870" y="5702029"/>
                          <a:pt x="3737435" y="5518744"/>
                          <a:pt x="4000272" y="5161543"/>
                        </a:cubicBezTo>
                        <a:cubicBezTo>
                          <a:pt x="4154495" y="4766688"/>
                          <a:pt x="3943297" y="3888334"/>
                          <a:pt x="3805538" y="3095676"/>
                        </a:cubicBezTo>
                        <a:cubicBezTo>
                          <a:pt x="3568920" y="2282511"/>
                          <a:pt x="3018979" y="1450825"/>
                          <a:pt x="2645606" y="9028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A6D6A43-F9CA-4215-995A-9E108361CECE}"/>
              </a:ext>
            </a:extLst>
          </p:cNvPr>
          <p:cNvSpPr/>
          <p:nvPr/>
        </p:nvSpPr>
        <p:spPr>
          <a:xfrm flipH="1">
            <a:off x="8424339" y="1774845"/>
            <a:ext cx="3142751" cy="4985088"/>
          </a:xfrm>
          <a:custGeom>
            <a:avLst/>
            <a:gdLst>
              <a:gd name="connsiteX0" fmla="*/ 2827536 w 4099371"/>
              <a:gd name="connsiteY0" fmla="*/ 822063 h 5496018"/>
              <a:gd name="connsiteX1" fmla="*/ 1625269 w 4099371"/>
              <a:gd name="connsiteY1" fmla="*/ 60063 h 5496018"/>
              <a:gd name="connsiteX2" fmla="*/ 202869 w 4099371"/>
              <a:gd name="connsiteY2" fmla="*/ 390263 h 5496018"/>
              <a:gd name="connsiteX3" fmla="*/ 202869 w 4099371"/>
              <a:gd name="connsiteY3" fmla="*/ 3082663 h 5496018"/>
              <a:gd name="connsiteX4" fmla="*/ 2014736 w 4099371"/>
              <a:gd name="connsiteY4" fmla="*/ 5309396 h 5496018"/>
              <a:gd name="connsiteX5" fmla="*/ 4012869 w 4099371"/>
              <a:gd name="connsiteY5" fmla="*/ 5114663 h 5496018"/>
              <a:gd name="connsiteX6" fmla="*/ 3648802 w 4099371"/>
              <a:gd name="connsiteY6" fmla="*/ 3048796 h 5496018"/>
              <a:gd name="connsiteX7" fmla="*/ 2827536 w 4099371"/>
              <a:gd name="connsiteY7" fmla="*/ 822063 h 5496018"/>
              <a:gd name="connsiteX0" fmla="*/ 2827536 w 4127989"/>
              <a:gd name="connsiteY0" fmla="*/ 822063 h 5496018"/>
              <a:gd name="connsiteX1" fmla="*/ 1625269 w 4127989"/>
              <a:gd name="connsiteY1" fmla="*/ 60063 h 5496018"/>
              <a:gd name="connsiteX2" fmla="*/ 202869 w 4127989"/>
              <a:gd name="connsiteY2" fmla="*/ 390263 h 5496018"/>
              <a:gd name="connsiteX3" fmla="*/ 202869 w 4127989"/>
              <a:gd name="connsiteY3" fmla="*/ 3082663 h 5496018"/>
              <a:gd name="connsiteX4" fmla="*/ 2014736 w 4127989"/>
              <a:gd name="connsiteY4" fmla="*/ 5309396 h 5496018"/>
              <a:gd name="connsiteX5" fmla="*/ 4012869 w 4127989"/>
              <a:gd name="connsiteY5" fmla="*/ 5114663 h 5496018"/>
              <a:gd name="connsiteX6" fmla="*/ 3818135 w 4127989"/>
              <a:gd name="connsiteY6" fmla="*/ 3048796 h 5496018"/>
              <a:gd name="connsiteX7" fmla="*/ 2827536 w 4127989"/>
              <a:gd name="connsiteY7" fmla="*/ 822063 h 5496018"/>
              <a:gd name="connsiteX0" fmla="*/ 2658203 w 4133878"/>
              <a:gd name="connsiteY0" fmla="*/ 858394 h 5498482"/>
              <a:gd name="connsiteX1" fmla="*/ 1625269 w 4133878"/>
              <a:gd name="connsiteY1" fmla="*/ 62527 h 5498482"/>
              <a:gd name="connsiteX2" fmla="*/ 202869 w 4133878"/>
              <a:gd name="connsiteY2" fmla="*/ 392727 h 5498482"/>
              <a:gd name="connsiteX3" fmla="*/ 202869 w 4133878"/>
              <a:gd name="connsiteY3" fmla="*/ 3085127 h 5498482"/>
              <a:gd name="connsiteX4" fmla="*/ 2014736 w 4133878"/>
              <a:gd name="connsiteY4" fmla="*/ 5311860 h 5498482"/>
              <a:gd name="connsiteX5" fmla="*/ 4012869 w 4133878"/>
              <a:gd name="connsiteY5" fmla="*/ 5117127 h 5498482"/>
              <a:gd name="connsiteX6" fmla="*/ 3818135 w 4133878"/>
              <a:gd name="connsiteY6" fmla="*/ 3051260 h 5498482"/>
              <a:gd name="connsiteX7" fmla="*/ 2658203 w 4133878"/>
              <a:gd name="connsiteY7" fmla="*/ 858394 h 5498482"/>
              <a:gd name="connsiteX0" fmla="*/ 2643256 w 4118931"/>
              <a:gd name="connsiteY0" fmla="*/ 818165 h 5458253"/>
              <a:gd name="connsiteX1" fmla="*/ 1347855 w 4118931"/>
              <a:gd name="connsiteY1" fmla="*/ 81565 h 5458253"/>
              <a:gd name="connsiteX2" fmla="*/ 187922 w 4118931"/>
              <a:gd name="connsiteY2" fmla="*/ 352498 h 5458253"/>
              <a:gd name="connsiteX3" fmla="*/ 187922 w 4118931"/>
              <a:gd name="connsiteY3" fmla="*/ 3044898 h 5458253"/>
              <a:gd name="connsiteX4" fmla="*/ 1999789 w 4118931"/>
              <a:gd name="connsiteY4" fmla="*/ 5271631 h 5458253"/>
              <a:gd name="connsiteX5" fmla="*/ 3997922 w 4118931"/>
              <a:gd name="connsiteY5" fmla="*/ 5076898 h 5458253"/>
              <a:gd name="connsiteX6" fmla="*/ 3803188 w 4118931"/>
              <a:gd name="connsiteY6" fmla="*/ 3011031 h 5458253"/>
              <a:gd name="connsiteX7" fmla="*/ 2643256 w 4118931"/>
              <a:gd name="connsiteY7" fmla="*/ 818165 h 5458253"/>
              <a:gd name="connsiteX0" fmla="*/ 2645606 w 4121281"/>
              <a:gd name="connsiteY0" fmla="*/ 902810 h 5542898"/>
              <a:gd name="connsiteX1" fmla="*/ 1392538 w 4121281"/>
              <a:gd name="connsiteY1" fmla="*/ 47677 h 5542898"/>
              <a:gd name="connsiteX2" fmla="*/ 190272 w 4121281"/>
              <a:gd name="connsiteY2" fmla="*/ 437143 h 5542898"/>
              <a:gd name="connsiteX3" fmla="*/ 190272 w 4121281"/>
              <a:gd name="connsiteY3" fmla="*/ 3129543 h 5542898"/>
              <a:gd name="connsiteX4" fmla="*/ 2002139 w 4121281"/>
              <a:gd name="connsiteY4" fmla="*/ 5356276 h 5542898"/>
              <a:gd name="connsiteX5" fmla="*/ 4000272 w 4121281"/>
              <a:gd name="connsiteY5" fmla="*/ 5161543 h 5542898"/>
              <a:gd name="connsiteX6" fmla="*/ 3805538 w 4121281"/>
              <a:gd name="connsiteY6" fmla="*/ 3095676 h 5542898"/>
              <a:gd name="connsiteX7" fmla="*/ 2645606 w 4121281"/>
              <a:gd name="connsiteY7" fmla="*/ 902810 h 5542898"/>
              <a:gd name="connsiteX0" fmla="*/ 2544107 w 4019782"/>
              <a:gd name="connsiteY0" fmla="*/ 905961 h 5539878"/>
              <a:gd name="connsiteX1" fmla="*/ 1291039 w 4019782"/>
              <a:gd name="connsiteY1" fmla="*/ 50828 h 5539878"/>
              <a:gd name="connsiteX2" fmla="*/ 88773 w 4019782"/>
              <a:gd name="connsiteY2" fmla="*/ 440294 h 5539878"/>
              <a:gd name="connsiteX3" fmla="*/ 291973 w 4019782"/>
              <a:gd name="connsiteY3" fmla="*/ 3217360 h 5539878"/>
              <a:gd name="connsiteX4" fmla="*/ 1900640 w 4019782"/>
              <a:gd name="connsiteY4" fmla="*/ 5359427 h 5539878"/>
              <a:gd name="connsiteX5" fmla="*/ 3898773 w 4019782"/>
              <a:gd name="connsiteY5" fmla="*/ 5164694 h 5539878"/>
              <a:gd name="connsiteX6" fmla="*/ 3704039 w 4019782"/>
              <a:gd name="connsiteY6" fmla="*/ 3098827 h 5539878"/>
              <a:gd name="connsiteX7" fmla="*/ 2544107 w 4019782"/>
              <a:gd name="connsiteY7" fmla="*/ 905961 h 5539878"/>
              <a:gd name="connsiteX0" fmla="*/ 2495788 w 3971463"/>
              <a:gd name="connsiteY0" fmla="*/ 855138 h 5489055"/>
              <a:gd name="connsiteX1" fmla="*/ 1242720 w 3971463"/>
              <a:gd name="connsiteY1" fmla="*/ 5 h 5489055"/>
              <a:gd name="connsiteX2" fmla="*/ 108187 w 3971463"/>
              <a:gd name="connsiteY2" fmla="*/ 846671 h 5489055"/>
              <a:gd name="connsiteX3" fmla="*/ 243654 w 3971463"/>
              <a:gd name="connsiteY3" fmla="*/ 3166537 h 5489055"/>
              <a:gd name="connsiteX4" fmla="*/ 1852321 w 3971463"/>
              <a:gd name="connsiteY4" fmla="*/ 5308604 h 5489055"/>
              <a:gd name="connsiteX5" fmla="*/ 3850454 w 3971463"/>
              <a:gd name="connsiteY5" fmla="*/ 5113871 h 5489055"/>
              <a:gd name="connsiteX6" fmla="*/ 3655720 w 3971463"/>
              <a:gd name="connsiteY6" fmla="*/ 3048004 h 5489055"/>
              <a:gd name="connsiteX7" fmla="*/ 2495788 w 3971463"/>
              <a:gd name="connsiteY7" fmla="*/ 855138 h 5489055"/>
              <a:gd name="connsiteX0" fmla="*/ 2458286 w 3933961"/>
              <a:gd name="connsiteY0" fmla="*/ 856357 h 5490274"/>
              <a:gd name="connsiteX1" fmla="*/ 1205218 w 3933961"/>
              <a:gd name="connsiteY1" fmla="*/ 1224 h 5490274"/>
              <a:gd name="connsiteX2" fmla="*/ 129952 w 3933961"/>
              <a:gd name="connsiteY2" fmla="*/ 1008757 h 5490274"/>
              <a:gd name="connsiteX3" fmla="*/ 206152 w 3933961"/>
              <a:gd name="connsiteY3" fmla="*/ 3167756 h 5490274"/>
              <a:gd name="connsiteX4" fmla="*/ 1814819 w 3933961"/>
              <a:gd name="connsiteY4" fmla="*/ 5309823 h 5490274"/>
              <a:gd name="connsiteX5" fmla="*/ 3812952 w 3933961"/>
              <a:gd name="connsiteY5" fmla="*/ 5115090 h 5490274"/>
              <a:gd name="connsiteX6" fmla="*/ 3618218 w 3933961"/>
              <a:gd name="connsiteY6" fmla="*/ 3049223 h 5490274"/>
              <a:gd name="connsiteX7" fmla="*/ 2458286 w 3933961"/>
              <a:gd name="connsiteY7" fmla="*/ 856357 h 5490274"/>
              <a:gd name="connsiteX0" fmla="*/ 2432886 w 3934836"/>
              <a:gd name="connsiteY0" fmla="*/ 709285 h 5495602"/>
              <a:gd name="connsiteX1" fmla="*/ 1205218 w 3934836"/>
              <a:gd name="connsiteY1" fmla="*/ 6552 h 5495602"/>
              <a:gd name="connsiteX2" fmla="*/ 129952 w 3934836"/>
              <a:gd name="connsiteY2" fmla="*/ 1014085 h 5495602"/>
              <a:gd name="connsiteX3" fmla="*/ 206152 w 3934836"/>
              <a:gd name="connsiteY3" fmla="*/ 3173084 h 5495602"/>
              <a:gd name="connsiteX4" fmla="*/ 1814819 w 3934836"/>
              <a:gd name="connsiteY4" fmla="*/ 5315151 h 5495602"/>
              <a:gd name="connsiteX5" fmla="*/ 3812952 w 3934836"/>
              <a:gd name="connsiteY5" fmla="*/ 5120418 h 5495602"/>
              <a:gd name="connsiteX6" fmla="*/ 3618218 w 3934836"/>
              <a:gd name="connsiteY6" fmla="*/ 3054551 h 5495602"/>
              <a:gd name="connsiteX7" fmla="*/ 2432886 w 3934836"/>
              <a:gd name="connsiteY7" fmla="*/ 709285 h 5495602"/>
              <a:gd name="connsiteX0" fmla="*/ 2422555 w 3924505"/>
              <a:gd name="connsiteY0" fmla="*/ 742604 h 5528921"/>
              <a:gd name="connsiteX1" fmla="*/ 1034020 w 3924505"/>
              <a:gd name="connsiteY1" fmla="*/ 6004 h 5528921"/>
              <a:gd name="connsiteX2" fmla="*/ 119621 w 3924505"/>
              <a:gd name="connsiteY2" fmla="*/ 1047404 h 5528921"/>
              <a:gd name="connsiteX3" fmla="*/ 195821 w 3924505"/>
              <a:gd name="connsiteY3" fmla="*/ 3206403 h 5528921"/>
              <a:gd name="connsiteX4" fmla="*/ 1804488 w 3924505"/>
              <a:gd name="connsiteY4" fmla="*/ 5348470 h 5528921"/>
              <a:gd name="connsiteX5" fmla="*/ 3802621 w 3924505"/>
              <a:gd name="connsiteY5" fmla="*/ 5153737 h 5528921"/>
              <a:gd name="connsiteX6" fmla="*/ 3607887 w 3924505"/>
              <a:gd name="connsiteY6" fmla="*/ 3087870 h 5528921"/>
              <a:gd name="connsiteX7" fmla="*/ 2422555 w 3924505"/>
              <a:gd name="connsiteY7" fmla="*/ 742604 h 5528921"/>
              <a:gd name="connsiteX0" fmla="*/ 2423628 w 3925578"/>
              <a:gd name="connsiteY0" fmla="*/ 709286 h 5495603"/>
              <a:gd name="connsiteX1" fmla="*/ 1052027 w 3925578"/>
              <a:gd name="connsiteY1" fmla="*/ 6553 h 5495603"/>
              <a:gd name="connsiteX2" fmla="*/ 120694 w 3925578"/>
              <a:gd name="connsiteY2" fmla="*/ 1014086 h 5495603"/>
              <a:gd name="connsiteX3" fmla="*/ 196894 w 3925578"/>
              <a:gd name="connsiteY3" fmla="*/ 3173085 h 5495603"/>
              <a:gd name="connsiteX4" fmla="*/ 1805561 w 3925578"/>
              <a:gd name="connsiteY4" fmla="*/ 5315152 h 5495603"/>
              <a:gd name="connsiteX5" fmla="*/ 3803694 w 3925578"/>
              <a:gd name="connsiteY5" fmla="*/ 5120419 h 5495603"/>
              <a:gd name="connsiteX6" fmla="*/ 3608960 w 3925578"/>
              <a:gd name="connsiteY6" fmla="*/ 3054552 h 5495603"/>
              <a:gd name="connsiteX7" fmla="*/ 2423628 w 3925578"/>
              <a:gd name="connsiteY7" fmla="*/ 709286 h 5495603"/>
              <a:gd name="connsiteX0" fmla="*/ 2410457 w 3912407"/>
              <a:gd name="connsiteY0" fmla="*/ 709286 h 5307856"/>
              <a:gd name="connsiteX1" fmla="*/ 1038856 w 3912407"/>
              <a:gd name="connsiteY1" fmla="*/ 6553 h 5307856"/>
              <a:gd name="connsiteX2" fmla="*/ 107523 w 3912407"/>
              <a:gd name="connsiteY2" fmla="*/ 1014086 h 5307856"/>
              <a:gd name="connsiteX3" fmla="*/ 183723 w 3912407"/>
              <a:gd name="connsiteY3" fmla="*/ 3173085 h 5307856"/>
              <a:gd name="connsiteX4" fmla="*/ 1572257 w 3912407"/>
              <a:gd name="connsiteY4" fmla="*/ 4917219 h 5307856"/>
              <a:gd name="connsiteX5" fmla="*/ 3790523 w 3912407"/>
              <a:gd name="connsiteY5" fmla="*/ 5120419 h 5307856"/>
              <a:gd name="connsiteX6" fmla="*/ 3595789 w 3912407"/>
              <a:gd name="connsiteY6" fmla="*/ 3054552 h 5307856"/>
              <a:gd name="connsiteX7" fmla="*/ 2410457 w 3912407"/>
              <a:gd name="connsiteY7" fmla="*/ 709286 h 5307856"/>
              <a:gd name="connsiteX0" fmla="*/ 2410457 w 3892436"/>
              <a:gd name="connsiteY0" fmla="*/ 709286 h 5095157"/>
              <a:gd name="connsiteX1" fmla="*/ 1038856 w 3892436"/>
              <a:gd name="connsiteY1" fmla="*/ 6553 h 5095157"/>
              <a:gd name="connsiteX2" fmla="*/ 107523 w 3892436"/>
              <a:gd name="connsiteY2" fmla="*/ 1014086 h 5095157"/>
              <a:gd name="connsiteX3" fmla="*/ 183723 w 3892436"/>
              <a:gd name="connsiteY3" fmla="*/ 3173085 h 5095157"/>
              <a:gd name="connsiteX4" fmla="*/ 1572257 w 3892436"/>
              <a:gd name="connsiteY4" fmla="*/ 4917219 h 5095157"/>
              <a:gd name="connsiteX5" fmla="*/ 3765123 w 3892436"/>
              <a:gd name="connsiteY5" fmla="*/ 4781753 h 5095157"/>
              <a:gd name="connsiteX6" fmla="*/ 3595789 w 3892436"/>
              <a:gd name="connsiteY6" fmla="*/ 3054552 h 5095157"/>
              <a:gd name="connsiteX7" fmla="*/ 2410457 w 3892436"/>
              <a:gd name="connsiteY7" fmla="*/ 709286 h 5095157"/>
              <a:gd name="connsiteX0" fmla="*/ 2410457 w 3822420"/>
              <a:gd name="connsiteY0" fmla="*/ 709977 h 5095848"/>
              <a:gd name="connsiteX1" fmla="*/ 1038856 w 3822420"/>
              <a:gd name="connsiteY1" fmla="*/ 7244 h 5095848"/>
              <a:gd name="connsiteX2" fmla="*/ 107523 w 3822420"/>
              <a:gd name="connsiteY2" fmla="*/ 1014777 h 5095848"/>
              <a:gd name="connsiteX3" fmla="*/ 183723 w 3822420"/>
              <a:gd name="connsiteY3" fmla="*/ 3173776 h 5095848"/>
              <a:gd name="connsiteX4" fmla="*/ 1572257 w 3822420"/>
              <a:gd name="connsiteY4" fmla="*/ 4917910 h 5095848"/>
              <a:gd name="connsiteX5" fmla="*/ 3765123 w 3822420"/>
              <a:gd name="connsiteY5" fmla="*/ 4782444 h 5095848"/>
              <a:gd name="connsiteX6" fmla="*/ 3036989 w 3822420"/>
              <a:gd name="connsiteY6" fmla="*/ 3241509 h 5095848"/>
              <a:gd name="connsiteX7" fmla="*/ 2410457 w 3822420"/>
              <a:gd name="connsiteY7" fmla="*/ 709977 h 5095848"/>
              <a:gd name="connsiteX0" fmla="*/ 2410457 w 3822420"/>
              <a:gd name="connsiteY0" fmla="*/ 709977 h 5095848"/>
              <a:gd name="connsiteX1" fmla="*/ 1038856 w 3822420"/>
              <a:gd name="connsiteY1" fmla="*/ 7244 h 5095848"/>
              <a:gd name="connsiteX2" fmla="*/ 107523 w 3822420"/>
              <a:gd name="connsiteY2" fmla="*/ 1014777 h 5095848"/>
              <a:gd name="connsiteX3" fmla="*/ 183723 w 3822420"/>
              <a:gd name="connsiteY3" fmla="*/ 3173776 h 5095848"/>
              <a:gd name="connsiteX4" fmla="*/ 1572257 w 3822420"/>
              <a:gd name="connsiteY4" fmla="*/ 4917910 h 5095848"/>
              <a:gd name="connsiteX5" fmla="*/ 3765123 w 3822420"/>
              <a:gd name="connsiteY5" fmla="*/ 4782444 h 5095848"/>
              <a:gd name="connsiteX6" fmla="*/ 3036989 w 3822420"/>
              <a:gd name="connsiteY6" fmla="*/ 3241509 h 5095848"/>
              <a:gd name="connsiteX7" fmla="*/ 2410457 w 3822420"/>
              <a:gd name="connsiteY7" fmla="*/ 709977 h 5095848"/>
              <a:gd name="connsiteX0" fmla="*/ 2410457 w 3130693"/>
              <a:gd name="connsiteY0" fmla="*/ 709977 h 5184915"/>
              <a:gd name="connsiteX1" fmla="*/ 1038856 w 3130693"/>
              <a:gd name="connsiteY1" fmla="*/ 7244 h 5184915"/>
              <a:gd name="connsiteX2" fmla="*/ 107523 w 3130693"/>
              <a:gd name="connsiteY2" fmla="*/ 1014777 h 5184915"/>
              <a:gd name="connsiteX3" fmla="*/ 183723 w 3130693"/>
              <a:gd name="connsiteY3" fmla="*/ 3173776 h 5184915"/>
              <a:gd name="connsiteX4" fmla="*/ 1572257 w 3130693"/>
              <a:gd name="connsiteY4" fmla="*/ 4917910 h 5184915"/>
              <a:gd name="connsiteX5" fmla="*/ 2952323 w 3130693"/>
              <a:gd name="connsiteY5" fmla="*/ 4943311 h 5184915"/>
              <a:gd name="connsiteX6" fmla="*/ 3036989 w 3130693"/>
              <a:gd name="connsiteY6" fmla="*/ 3241509 h 5184915"/>
              <a:gd name="connsiteX7" fmla="*/ 2410457 w 3130693"/>
              <a:gd name="connsiteY7" fmla="*/ 709977 h 5184915"/>
              <a:gd name="connsiteX0" fmla="*/ 2274991 w 3139142"/>
              <a:gd name="connsiteY0" fmla="*/ 725887 h 5183892"/>
              <a:gd name="connsiteX1" fmla="*/ 1038856 w 3139142"/>
              <a:gd name="connsiteY1" fmla="*/ 6221 h 5183892"/>
              <a:gd name="connsiteX2" fmla="*/ 107523 w 3139142"/>
              <a:gd name="connsiteY2" fmla="*/ 1013754 h 5183892"/>
              <a:gd name="connsiteX3" fmla="*/ 183723 w 3139142"/>
              <a:gd name="connsiteY3" fmla="*/ 3172753 h 5183892"/>
              <a:gd name="connsiteX4" fmla="*/ 1572257 w 3139142"/>
              <a:gd name="connsiteY4" fmla="*/ 4916887 h 5183892"/>
              <a:gd name="connsiteX5" fmla="*/ 2952323 w 3139142"/>
              <a:gd name="connsiteY5" fmla="*/ 4942288 h 5183892"/>
              <a:gd name="connsiteX6" fmla="*/ 3036989 w 3139142"/>
              <a:gd name="connsiteY6" fmla="*/ 3240486 h 5183892"/>
              <a:gd name="connsiteX7" fmla="*/ 2274991 w 3139142"/>
              <a:gd name="connsiteY7" fmla="*/ 725887 h 5183892"/>
              <a:gd name="connsiteX0" fmla="*/ 2274991 w 3108877"/>
              <a:gd name="connsiteY0" fmla="*/ 725915 h 5183920"/>
              <a:gd name="connsiteX1" fmla="*/ 1038856 w 3108877"/>
              <a:gd name="connsiteY1" fmla="*/ 6249 h 5183920"/>
              <a:gd name="connsiteX2" fmla="*/ 107523 w 3108877"/>
              <a:gd name="connsiteY2" fmla="*/ 1013782 h 5183920"/>
              <a:gd name="connsiteX3" fmla="*/ 183723 w 3108877"/>
              <a:gd name="connsiteY3" fmla="*/ 3172781 h 5183920"/>
              <a:gd name="connsiteX4" fmla="*/ 1572257 w 3108877"/>
              <a:gd name="connsiteY4" fmla="*/ 4916915 h 5183920"/>
              <a:gd name="connsiteX5" fmla="*/ 2952323 w 3108877"/>
              <a:gd name="connsiteY5" fmla="*/ 4942316 h 5183920"/>
              <a:gd name="connsiteX6" fmla="*/ 2969255 w 3108877"/>
              <a:gd name="connsiteY6" fmla="*/ 3248980 h 5183920"/>
              <a:gd name="connsiteX7" fmla="*/ 2274991 w 3108877"/>
              <a:gd name="connsiteY7" fmla="*/ 725915 h 5183920"/>
              <a:gd name="connsiteX0" fmla="*/ 2245453 w 3079339"/>
              <a:gd name="connsiteY0" fmla="*/ 725915 h 5195127"/>
              <a:gd name="connsiteX1" fmla="*/ 1009318 w 3079339"/>
              <a:gd name="connsiteY1" fmla="*/ 6249 h 5195127"/>
              <a:gd name="connsiteX2" fmla="*/ 77985 w 3079339"/>
              <a:gd name="connsiteY2" fmla="*/ 1013782 h 5195127"/>
              <a:gd name="connsiteX3" fmla="*/ 154185 w 3079339"/>
              <a:gd name="connsiteY3" fmla="*/ 3172781 h 5195127"/>
              <a:gd name="connsiteX4" fmla="*/ 975453 w 3079339"/>
              <a:gd name="connsiteY4" fmla="*/ 4942315 h 5195127"/>
              <a:gd name="connsiteX5" fmla="*/ 2922785 w 3079339"/>
              <a:gd name="connsiteY5" fmla="*/ 4942316 h 5195127"/>
              <a:gd name="connsiteX6" fmla="*/ 2939717 w 3079339"/>
              <a:gd name="connsiteY6" fmla="*/ 3248980 h 5195127"/>
              <a:gd name="connsiteX7" fmla="*/ 2245453 w 3079339"/>
              <a:gd name="connsiteY7" fmla="*/ 725915 h 5195127"/>
              <a:gd name="connsiteX0" fmla="*/ 2245453 w 3145942"/>
              <a:gd name="connsiteY0" fmla="*/ 725915 h 5142944"/>
              <a:gd name="connsiteX1" fmla="*/ 1009318 w 3145942"/>
              <a:gd name="connsiteY1" fmla="*/ 6249 h 5142944"/>
              <a:gd name="connsiteX2" fmla="*/ 77985 w 3145942"/>
              <a:gd name="connsiteY2" fmla="*/ 1013782 h 5142944"/>
              <a:gd name="connsiteX3" fmla="*/ 154185 w 3145942"/>
              <a:gd name="connsiteY3" fmla="*/ 3172781 h 5142944"/>
              <a:gd name="connsiteX4" fmla="*/ 975453 w 3145942"/>
              <a:gd name="connsiteY4" fmla="*/ 4942315 h 5142944"/>
              <a:gd name="connsiteX5" fmla="*/ 3015918 w 3145942"/>
              <a:gd name="connsiteY5" fmla="*/ 4849183 h 5142944"/>
              <a:gd name="connsiteX6" fmla="*/ 2939717 w 3145942"/>
              <a:gd name="connsiteY6" fmla="*/ 3248980 h 5142944"/>
              <a:gd name="connsiteX7" fmla="*/ 2245453 w 3145942"/>
              <a:gd name="connsiteY7" fmla="*/ 725915 h 5142944"/>
              <a:gd name="connsiteX0" fmla="*/ 2241016 w 3141505"/>
              <a:gd name="connsiteY0" fmla="*/ 725915 h 5124942"/>
              <a:gd name="connsiteX1" fmla="*/ 1004881 w 3141505"/>
              <a:gd name="connsiteY1" fmla="*/ 6249 h 5124942"/>
              <a:gd name="connsiteX2" fmla="*/ 73548 w 3141505"/>
              <a:gd name="connsiteY2" fmla="*/ 1013782 h 5124942"/>
              <a:gd name="connsiteX3" fmla="*/ 149748 w 3141505"/>
              <a:gd name="connsiteY3" fmla="*/ 3172781 h 5124942"/>
              <a:gd name="connsiteX4" fmla="*/ 869416 w 3141505"/>
              <a:gd name="connsiteY4" fmla="*/ 4908449 h 5124942"/>
              <a:gd name="connsiteX5" fmla="*/ 3011481 w 3141505"/>
              <a:gd name="connsiteY5" fmla="*/ 4849183 h 5124942"/>
              <a:gd name="connsiteX6" fmla="*/ 2935280 w 3141505"/>
              <a:gd name="connsiteY6" fmla="*/ 3248980 h 5124942"/>
              <a:gd name="connsiteX7" fmla="*/ 2241016 w 3141505"/>
              <a:gd name="connsiteY7" fmla="*/ 725915 h 5124942"/>
              <a:gd name="connsiteX0" fmla="*/ 2242262 w 3142751"/>
              <a:gd name="connsiteY0" fmla="*/ 586061 h 4985088"/>
              <a:gd name="connsiteX1" fmla="*/ 1023060 w 3142751"/>
              <a:gd name="connsiteY1" fmla="*/ 10328 h 4985088"/>
              <a:gd name="connsiteX2" fmla="*/ 74794 w 3142751"/>
              <a:gd name="connsiteY2" fmla="*/ 873928 h 4985088"/>
              <a:gd name="connsiteX3" fmla="*/ 150994 w 3142751"/>
              <a:gd name="connsiteY3" fmla="*/ 3032927 h 4985088"/>
              <a:gd name="connsiteX4" fmla="*/ 870662 w 3142751"/>
              <a:gd name="connsiteY4" fmla="*/ 4768595 h 4985088"/>
              <a:gd name="connsiteX5" fmla="*/ 3012727 w 3142751"/>
              <a:gd name="connsiteY5" fmla="*/ 4709329 h 4985088"/>
              <a:gd name="connsiteX6" fmla="*/ 2936526 w 3142751"/>
              <a:gd name="connsiteY6" fmla="*/ 3109126 h 4985088"/>
              <a:gd name="connsiteX7" fmla="*/ 2242262 w 3142751"/>
              <a:gd name="connsiteY7" fmla="*/ 586061 h 498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2751" h="4985088">
                <a:moveTo>
                  <a:pt x="2242262" y="586061"/>
                </a:moveTo>
                <a:cubicBezTo>
                  <a:pt x="1923351" y="69595"/>
                  <a:pt x="1384305" y="-37650"/>
                  <a:pt x="1023060" y="10328"/>
                </a:cubicBezTo>
                <a:cubicBezTo>
                  <a:pt x="661815" y="58306"/>
                  <a:pt x="220138" y="370162"/>
                  <a:pt x="74794" y="873928"/>
                </a:cubicBezTo>
                <a:cubicBezTo>
                  <a:pt x="-70550" y="1377694"/>
                  <a:pt x="18349" y="2383816"/>
                  <a:pt x="150994" y="3032927"/>
                </a:cubicBezTo>
                <a:cubicBezTo>
                  <a:pt x="283639" y="3682038"/>
                  <a:pt x="393707" y="4489195"/>
                  <a:pt x="870662" y="4768595"/>
                </a:cubicBezTo>
                <a:cubicBezTo>
                  <a:pt x="1347618" y="5047995"/>
                  <a:pt x="2740383" y="5086096"/>
                  <a:pt x="3012727" y="4709329"/>
                </a:cubicBezTo>
                <a:cubicBezTo>
                  <a:pt x="3285071" y="4332562"/>
                  <a:pt x="3064937" y="3796337"/>
                  <a:pt x="2936526" y="3109126"/>
                </a:cubicBezTo>
                <a:cubicBezTo>
                  <a:pt x="2808115" y="2421915"/>
                  <a:pt x="2561173" y="1102527"/>
                  <a:pt x="2242262" y="586061"/>
                </a:cubicBezTo>
                <a:close/>
              </a:path>
            </a:pathLst>
          </a:custGeom>
          <a:noFill/>
          <a:ln w="22225">
            <a:solidFill>
              <a:srgbClr val="0070C0">
                <a:alpha val="25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45606 w 4121281"/>
                      <a:gd name="connsiteY0" fmla="*/ 902810 h 5542898"/>
                      <a:gd name="connsiteX1" fmla="*/ 1392538 w 4121281"/>
                      <a:gd name="connsiteY1" fmla="*/ 47677 h 5542898"/>
                      <a:gd name="connsiteX2" fmla="*/ 190272 w 4121281"/>
                      <a:gd name="connsiteY2" fmla="*/ 437143 h 5542898"/>
                      <a:gd name="connsiteX3" fmla="*/ 190272 w 4121281"/>
                      <a:gd name="connsiteY3" fmla="*/ 3129543 h 5542898"/>
                      <a:gd name="connsiteX4" fmla="*/ 2002139 w 4121281"/>
                      <a:gd name="connsiteY4" fmla="*/ 5356276 h 5542898"/>
                      <a:gd name="connsiteX5" fmla="*/ 4000272 w 4121281"/>
                      <a:gd name="connsiteY5" fmla="*/ 5161543 h 5542898"/>
                      <a:gd name="connsiteX6" fmla="*/ 3805538 w 4121281"/>
                      <a:gd name="connsiteY6" fmla="*/ 3095676 h 5542898"/>
                      <a:gd name="connsiteX7" fmla="*/ 2645606 w 4121281"/>
                      <a:gd name="connsiteY7" fmla="*/ 902810 h 554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21281" h="5542898" extrusionOk="0">
                        <a:moveTo>
                          <a:pt x="2645606" y="902810"/>
                        </a:moveTo>
                        <a:cubicBezTo>
                          <a:pt x="2200266" y="368180"/>
                          <a:pt x="1741766" y="147805"/>
                          <a:pt x="1392538" y="47677"/>
                        </a:cubicBezTo>
                        <a:cubicBezTo>
                          <a:pt x="1056034" y="-14625"/>
                          <a:pt x="350869" y="-75236"/>
                          <a:pt x="190272" y="437143"/>
                        </a:cubicBezTo>
                        <a:cubicBezTo>
                          <a:pt x="-32811" y="972959"/>
                          <a:pt x="-131996" y="2421839"/>
                          <a:pt x="190272" y="3129543"/>
                        </a:cubicBezTo>
                        <a:cubicBezTo>
                          <a:pt x="455978" y="3929553"/>
                          <a:pt x="1453370" y="5058811"/>
                          <a:pt x="2002139" y="5356276"/>
                        </a:cubicBezTo>
                        <a:cubicBezTo>
                          <a:pt x="2696870" y="5702029"/>
                          <a:pt x="3737435" y="5518744"/>
                          <a:pt x="4000272" y="5161543"/>
                        </a:cubicBezTo>
                        <a:cubicBezTo>
                          <a:pt x="4154495" y="4766688"/>
                          <a:pt x="3943297" y="3888334"/>
                          <a:pt x="3805538" y="3095676"/>
                        </a:cubicBezTo>
                        <a:cubicBezTo>
                          <a:pt x="3568920" y="2282511"/>
                          <a:pt x="3018979" y="1450825"/>
                          <a:pt x="2645606" y="9028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05388-15AF-40A7-A9DD-9AF29B1040CA}"/>
              </a:ext>
            </a:extLst>
          </p:cNvPr>
          <p:cNvSpPr txBox="1"/>
          <p:nvPr/>
        </p:nvSpPr>
        <p:spPr>
          <a:xfrm>
            <a:off x="712949" y="127436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Electric Power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E3026F-E7BE-44FE-B294-1F88277FDA6D}"/>
              </a:ext>
            </a:extLst>
          </p:cNvPr>
          <p:cNvSpPr txBox="1"/>
          <p:nvPr/>
        </p:nvSpPr>
        <p:spPr>
          <a:xfrm>
            <a:off x="5105239" y="1274369"/>
            <a:ext cx="166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82032A-EF7F-408E-9B1F-452866B2101A}"/>
              </a:ext>
            </a:extLst>
          </p:cNvPr>
          <p:cNvSpPr txBox="1"/>
          <p:nvPr/>
        </p:nvSpPr>
        <p:spPr>
          <a:xfrm>
            <a:off x="8875892" y="1274369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Evacuation Planning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81DE56-5FBF-4072-AFDD-A1FBC54A36D7}"/>
              </a:ext>
            </a:extLst>
          </p:cNvPr>
          <p:cNvGrpSpPr>
            <a:grpSpLocks noChangeAspect="1"/>
          </p:cNvGrpSpPr>
          <p:nvPr/>
        </p:nvGrpSpPr>
        <p:grpSpPr>
          <a:xfrm>
            <a:off x="2486139" y="1154708"/>
            <a:ext cx="720490" cy="608654"/>
            <a:chOff x="13671674" y="25527000"/>
            <a:chExt cx="1825561" cy="174599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4DF688A-22AF-4672-8CA7-54E6D9BD2951}"/>
                </a:ext>
              </a:extLst>
            </p:cNvPr>
            <p:cNvSpPr/>
            <p:nvPr/>
          </p:nvSpPr>
          <p:spPr>
            <a:xfrm>
              <a:off x="13671674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Electric Tower with solid fill">
              <a:extLst>
                <a:ext uri="{FF2B5EF4-FFF2-40B4-BE49-F238E27FC236}">
                  <a16:creationId xmlns:a16="http://schemas.microsoft.com/office/drawing/2014/main" id="{F9FC257A-94BB-4B91-B415-8EFCD564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59464" y="25718967"/>
              <a:ext cx="1310687" cy="131068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891C81-F38C-45BD-B2FD-817309B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847881" y="1149016"/>
            <a:ext cx="720490" cy="620039"/>
            <a:chOff x="16172392" y="25527000"/>
            <a:chExt cx="1825561" cy="1745993"/>
          </a:xfrm>
        </p:grpSpPr>
        <p:pic>
          <p:nvPicPr>
            <p:cNvPr id="40" name="Graphic 39" descr="Traffic light with solid fill">
              <a:extLst>
                <a:ext uri="{FF2B5EF4-FFF2-40B4-BE49-F238E27FC236}">
                  <a16:creationId xmlns:a16="http://schemas.microsoft.com/office/drawing/2014/main" id="{56297A40-76F3-4802-96B7-04E3FBC32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459200" y="25718967"/>
              <a:ext cx="1310687" cy="1310687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8BFB7FF-DBD7-462E-810B-2E865AF162B4}"/>
                </a:ext>
              </a:extLst>
            </p:cNvPr>
            <p:cNvSpPr/>
            <p:nvPr/>
          </p:nvSpPr>
          <p:spPr>
            <a:xfrm>
              <a:off x="16172392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FA7CAD-8307-4DFA-8733-F77AC7B41DC5}"/>
              </a:ext>
            </a:extLst>
          </p:cNvPr>
          <p:cNvGrpSpPr/>
          <p:nvPr/>
        </p:nvGrpSpPr>
        <p:grpSpPr>
          <a:xfrm>
            <a:off x="11244403" y="1149016"/>
            <a:ext cx="720490" cy="620039"/>
            <a:chOff x="18648550" y="25527000"/>
            <a:chExt cx="1825561" cy="1745993"/>
          </a:xfrm>
        </p:grpSpPr>
        <p:pic>
          <p:nvPicPr>
            <p:cNvPr id="43" name="Graphic 42" descr="Computer with solid fill">
              <a:extLst>
                <a:ext uri="{FF2B5EF4-FFF2-40B4-BE49-F238E27FC236}">
                  <a16:creationId xmlns:a16="http://schemas.microsoft.com/office/drawing/2014/main" id="{33C6055E-FA0C-4BEF-998E-3EB76EBAC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58936" y="25718968"/>
              <a:ext cx="1310687" cy="13106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20EC19E-2CFB-4EBF-B9CC-E625CBD39992}"/>
                </a:ext>
              </a:extLst>
            </p:cNvPr>
            <p:cNvSpPr/>
            <p:nvPr/>
          </p:nvSpPr>
          <p:spPr>
            <a:xfrm>
              <a:off x="18648550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itle 7">
            <a:extLst>
              <a:ext uri="{FF2B5EF4-FFF2-40B4-BE49-F238E27FC236}">
                <a16:creationId xmlns:a16="http://schemas.microsoft.com/office/drawing/2014/main" id="{460C4BED-DFE5-4F27-AA50-036C8AB7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/>
          <a:lstStyle/>
          <a:p>
            <a:r>
              <a:rPr lang="en-US" dirty="0"/>
              <a:t>Research Team</a:t>
            </a:r>
          </a:p>
        </p:txBody>
      </p:sp>
    </p:spTree>
    <p:extLst>
      <p:ext uri="{BB962C8B-B14F-4D97-AF65-F5344CB8AC3E}">
        <p14:creationId xmlns:p14="http://schemas.microsoft.com/office/powerpoint/2010/main" val="301354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6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 animBg="1"/>
      <p:bldP spid="33" grpId="0" animBg="1"/>
      <p:bldP spid="7" grpId="0"/>
      <p:bldP spid="7" grpId="1"/>
      <p:bldP spid="34" grpId="0"/>
      <p:bldP spid="34" grpId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F58521B-FA8B-455A-8CE5-BC1E4E9CD34E}"/>
              </a:ext>
            </a:extLst>
          </p:cNvPr>
          <p:cNvSpPr/>
          <p:nvPr/>
        </p:nvSpPr>
        <p:spPr>
          <a:xfrm>
            <a:off x="3598095" y="4148363"/>
            <a:ext cx="4371623" cy="260857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049DCB-539E-47FC-AA0B-25DFF009D497}"/>
              </a:ext>
            </a:extLst>
          </p:cNvPr>
          <p:cNvSpPr/>
          <p:nvPr/>
        </p:nvSpPr>
        <p:spPr>
          <a:xfrm>
            <a:off x="404261" y="2379208"/>
            <a:ext cx="4825773" cy="162802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1AD32-7CED-4FC1-B26C-2867CDBD9CA7}"/>
              </a:ext>
            </a:extLst>
          </p:cNvPr>
          <p:cNvSpPr txBox="1"/>
          <p:nvPr/>
        </p:nvSpPr>
        <p:spPr>
          <a:xfrm>
            <a:off x="2809294" y="1130425"/>
            <a:ext cx="6767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to </a:t>
            </a:r>
            <a:r>
              <a:rPr lang="en-US" sz="2800" dirty="0">
                <a:solidFill>
                  <a:srgbClr val="C00000"/>
                </a:solidFill>
              </a:rPr>
              <a:t>optimally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evacuate</a:t>
            </a:r>
            <a:r>
              <a:rPr lang="en-US" sz="2800" dirty="0"/>
              <a:t> urban areas with </a:t>
            </a:r>
            <a:r>
              <a:rPr lang="en-US" sz="2800" dirty="0">
                <a:solidFill>
                  <a:srgbClr val="C00000"/>
                </a:solidFill>
              </a:rPr>
              <a:t>electrified transportation </a:t>
            </a:r>
            <a:r>
              <a:rPr lang="en-US" sz="2800" dirty="0"/>
              <a:t>systems?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13647-4CE5-4476-98D7-2184BF5862AC}"/>
              </a:ext>
            </a:extLst>
          </p:cNvPr>
          <p:cNvSpPr txBox="1"/>
          <p:nvPr/>
        </p:nvSpPr>
        <p:spPr>
          <a:xfrm>
            <a:off x="1534519" y="260588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Electric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3C081-9490-47AD-98BF-16997582C7F9}"/>
              </a:ext>
            </a:extLst>
          </p:cNvPr>
          <p:cNvSpPr txBox="1"/>
          <p:nvPr/>
        </p:nvSpPr>
        <p:spPr>
          <a:xfrm>
            <a:off x="8111680" y="2563174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Transportation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58E990-0E7F-4C51-B79F-BF8E736BEB6A}"/>
              </a:ext>
            </a:extLst>
          </p:cNvPr>
          <p:cNvSpPr txBox="1"/>
          <p:nvPr/>
        </p:nvSpPr>
        <p:spPr>
          <a:xfrm>
            <a:off x="4141697" y="436839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Evacuation Planning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80B9A4-E61F-43A7-BBA3-C78306EB4BC6}"/>
              </a:ext>
            </a:extLst>
          </p:cNvPr>
          <p:cNvGrpSpPr>
            <a:grpSpLocks noChangeAspect="1"/>
          </p:cNvGrpSpPr>
          <p:nvPr/>
        </p:nvGrpSpPr>
        <p:grpSpPr>
          <a:xfrm>
            <a:off x="3422558" y="2486226"/>
            <a:ext cx="720490" cy="608654"/>
            <a:chOff x="13671674" y="25527000"/>
            <a:chExt cx="1825561" cy="17459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5449A9-277D-4699-AF0E-BD6DFBBB2835}"/>
                </a:ext>
              </a:extLst>
            </p:cNvPr>
            <p:cNvSpPr/>
            <p:nvPr/>
          </p:nvSpPr>
          <p:spPr>
            <a:xfrm>
              <a:off x="13671674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Electric Tower with solid fill">
              <a:extLst>
                <a:ext uri="{FF2B5EF4-FFF2-40B4-BE49-F238E27FC236}">
                  <a16:creationId xmlns:a16="http://schemas.microsoft.com/office/drawing/2014/main" id="{F79F79E3-7C78-4B74-8209-FCC838F7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59464" y="25718967"/>
              <a:ext cx="1310687" cy="131068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35B078-80A4-4F57-8DAB-8A254AA32A1C}"/>
              </a:ext>
            </a:extLst>
          </p:cNvPr>
          <p:cNvGrpSpPr>
            <a:grpSpLocks noChangeAspect="1"/>
          </p:cNvGrpSpPr>
          <p:nvPr/>
        </p:nvGrpSpPr>
        <p:grpSpPr>
          <a:xfrm>
            <a:off x="9936991" y="2432128"/>
            <a:ext cx="720490" cy="620039"/>
            <a:chOff x="16172392" y="25527000"/>
            <a:chExt cx="1825561" cy="1745993"/>
          </a:xfrm>
        </p:grpSpPr>
        <p:pic>
          <p:nvPicPr>
            <p:cNvPr id="17" name="Graphic 16" descr="Traffic light with solid fill">
              <a:extLst>
                <a:ext uri="{FF2B5EF4-FFF2-40B4-BE49-F238E27FC236}">
                  <a16:creationId xmlns:a16="http://schemas.microsoft.com/office/drawing/2014/main" id="{FEF8735F-B6F1-4BBE-A0CC-A87130C1A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459200" y="25718967"/>
              <a:ext cx="1310687" cy="1310687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3AE1583-248D-4A11-B882-DB2FF7C4CD5F}"/>
                </a:ext>
              </a:extLst>
            </p:cNvPr>
            <p:cNvSpPr/>
            <p:nvPr/>
          </p:nvSpPr>
          <p:spPr>
            <a:xfrm>
              <a:off x="16172392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1D9368-E83E-4807-870D-8556430E2112}"/>
              </a:ext>
            </a:extLst>
          </p:cNvPr>
          <p:cNvGrpSpPr/>
          <p:nvPr/>
        </p:nvGrpSpPr>
        <p:grpSpPr>
          <a:xfrm>
            <a:off x="6702713" y="4229030"/>
            <a:ext cx="720490" cy="620039"/>
            <a:chOff x="18648550" y="25527000"/>
            <a:chExt cx="1825561" cy="1745993"/>
          </a:xfrm>
        </p:grpSpPr>
        <p:pic>
          <p:nvPicPr>
            <p:cNvPr id="20" name="Graphic 19" descr="Computer with solid fill">
              <a:extLst>
                <a:ext uri="{FF2B5EF4-FFF2-40B4-BE49-F238E27FC236}">
                  <a16:creationId xmlns:a16="http://schemas.microsoft.com/office/drawing/2014/main" id="{A3C5589F-B4EA-4605-863E-B6DF9E4D5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58936" y="25718968"/>
              <a:ext cx="1310687" cy="131068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2D1C36D-A3D0-4BF1-A9ED-07333C55153A}"/>
                </a:ext>
              </a:extLst>
            </p:cNvPr>
            <p:cNvSpPr/>
            <p:nvPr/>
          </p:nvSpPr>
          <p:spPr>
            <a:xfrm>
              <a:off x="18648550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4">
            <a:extLst>
              <a:ext uri="{FF2B5EF4-FFF2-40B4-BE49-F238E27FC236}">
                <a16:creationId xmlns:a16="http://schemas.microsoft.com/office/drawing/2014/main" id="{C187BB87-87CE-4D49-9586-C4D1FB4FB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261" y="4933392"/>
            <a:ext cx="4105275" cy="1590512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algn="ctr">
            <a:solidFill>
              <a:srgbClr val="9E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Arial" panose="020B0604020202020204" pitchFamily="34" charset="0"/>
              <a:buChar char="○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E0000"/>
              </a:buClr>
              <a:buFont typeface="Arial" panose="020B0604020202020204" pitchFamily="34" charset="0"/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Akzidenz-Grotesk BQ Med Ext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01CC6E4C-0B01-46A6-83D7-F909DD189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911" y="5000066"/>
            <a:ext cx="4765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Arial" panose="020B0604020202020204" pitchFamily="34" charset="0"/>
              <a:buChar char="○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E0000"/>
              </a:buClr>
              <a:buFont typeface="Arial" panose="020B0604020202020204" pitchFamily="34" charset="0"/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u="sng" dirty="0">
                <a:latin typeface="Akzidenz-Grotesk BQ Med Ext" charset="0"/>
              </a:rPr>
              <a:t>max</a:t>
            </a:r>
            <a:r>
              <a:rPr lang="en-US" altLang="en-US" sz="2000" b="0" dirty="0">
                <a:latin typeface="Akzidenz-Grotesk BQ Med Ext" charset="0"/>
              </a:rPr>
              <a:t> (number of vehicles evacuated)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B9C3D10A-9218-437F-BF0B-355C89CC5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911" y="5400116"/>
            <a:ext cx="39846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Arial" panose="020B0604020202020204" pitchFamily="34" charset="0"/>
              <a:buChar char="○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E0000"/>
              </a:buClr>
              <a:buFont typeface="Arial" panose="020B0604020202020204" pitchFamily="34" charset="0"/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u="sng" dirty="0">
                <a:latin typeface="Akzidenz-Grotesk BQ Med Ext" charset="0"/>
              </a:rPr>
              <a:t>constrained by</a:t>
            </a:r>
            <a:r>
              <a:rPr lang="en-US" altLang="en-US" sz="2000" b="0" dirty="0">
                <a:latin typeface="Akzidenz-Grotesk BQ Med Ext" charset="0"/>
              </a:rPr>
              <a:t> </a:t>
            </a:r>
            <a:br>
              <a:rPr lang="en-US" altLang="en-US" sz="2000" b="0" dirty="0">
                <a:latin typeface="Akzidenz-Grotesk BQ Med Ext" charset="0"/>
              </a:rPr>
            </a:br>
            <a:r>
              <a:rPr lang="en-US" altLang="en-US" sz="2000" b="0" dirty="0">
                <a:latin typeface="Akzidenz-Grotesk BQ Med Ext" charset="0"/>
              </a:rPr>
              <a:t>	high-level power grid model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dirty="0">
                <a:latin typeface="Akzidenz-Grotesk BQ Med Ext" charset="0"/>
              </a:rPr>
              <a:t>       </a:t>
            </a:r>
            <a:r>
              <a:rPr lang="en-US" altLang="en-US" sz="1000" b="0" dirty="0">
                <a:latin typeface="Akzidenz-Grotesk BQ Med Ext" charset="0"/>
              </a:rPr>
              <a:t> </a:t>
            </a:r>
            <a:r>
              <a:rPr lang="en-US" altLang="en-US" sz="2000" b="0" dirty="0">
                <a:latin typeface="Akzidenz-Grotesk BQ Med Ext" charset="0"/>
              </a:rPr>
              <a:t>high-level transportation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A0548-48A1-4AFA-89DA-0A2DA3E66C5E}"/>
              </a:ext>
            </a:extLst>
          </p:cNvPr>
          <p:cNvSpPr txBox="1"/>
          <p:nvPr/>
        </p:nvSpPr>
        <p:spPr>
          <a:xfrm>
            <a:off x="589020" y="3117373"/>
            <a:ext cx="46410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High-level model for evacuation planning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model for validation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8D5584-B210-4B76-A4E8-563FA806C9CA}"/>
              </a:ext>
            </a:extLst>
          </p:cNvPr>
          <p:cNvSpPr txBox="1"/>
          <p:nvPr/>
        </p:nvSpPr>
        <p:spPr>
          <a:xfrm>
            <a:off x="7180537" y="3085504"/>
            <a:ext cx="46410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High-level model for evacuation planning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model for validation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6AD04B6-053B-45AB-8EB1-FC664EB228F1}"/>
              </a:ext>
            </a:extLst>
          </p:cNvPr>
          <p:cNvSpPr/>
          <p:nvPr/>
        </p:nvSpPr>
        <p:spPr>
          <a:xfrm>
            <a:off x="6961968" y="2359403"/>
            <a:ext cx="4825773" cy="162802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4EB2C4-9CE4-4E3C-86EA-CC58C0DD4A6C}"/>
              </a:ext>
            </a:extLst>
          </p:cNvPr>
          <p:cNvSpPr/>
          <p:nvPr/>
        </p:nvSpPr>
        <p:spPr>
          <a:xfrm>
            <a:off x="7969718" y="4042782"/>
            <a:ext cx="1876927" cy="1357162"/>
          </a:xfrm>
          <a:custGeom>
            <a:avLst/>
            <a:gdLst>
              <a:gd name="connsiteX0" fmla="*/ 0 w 1876927"/>
              <a:gd name="connsiteY0" fmla="*/ 1357162 h 1357162"/>
              <a:gd name="connsiteX1" fmla="*/ 1511167 w 1876927"/>
              <a:gd name="connsiteY1" fmla="*/ 875899 h 1357162"/>
              <a:gd name="connsiteX2" fmla="*/ 1876927 w 1876927"/>
              <a:gd name="connsiteY2" fmla="*/ 0 h 13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927" h="1357162">
                <a:moveTo>
                  <a:pt x="0" y="1357162"/>
                </a:moveTo>
                <a:cubicBezTo>
                  <a:pt x="599173" y="1229627"/>
                  <a:pt x="1198346" y="1102093"/>
                  <a:pt x="1511167" y="875899"/>
                </a:cubicBezTo>
                <a:cubicBezTo>
                  <a:pt x="1823988" y="649705"/>
                  <a:pt x="1850457" y="324852"/>
                  <a:pt x="1876927" y="0"/>
                </a:cubicBezTo>
              </a:path>
            </a:pathLst>
          </a:custGeom>
          <a:noFill/>
          <a:ln w="254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205A69C-82D5-4948-A46D-FA161D371980}"/>
              </a:ext>
            </a:extLst>
          </p:cNvPr>
          <p:cNvSpPr/>
          <p:nvPr/>
        </p:nvSpPr>
        <p:spPr>
          <a:xfrm>
            <a:off x="8021224" y="4033295"/>
            <a:ext cx="2512194" cy="1848050"/>
          </a:xfrm>
          <a:custGeom>
            <a:avLst/>
            <a:gdLst>
              <a:gd name="connsiteX0" fmla="*/ 0 w 1876927"/>
              <a:gd name="connsiteY0" fmla="*/ 1357162 h 1357162"/>
              <a:gd name="connsiteX1" fmla="*/ 1511167 w 1876927"/>
              <a:gd name="connsiteY1" fmla="*/ 875899 h 1357162"/>
              <a:gd name="connsiteX2" fmla="*/ 1876927 w 1876927"/>
              <a:gd name="connsiteY2" fmla="*/ 0 h 1357162"/>
              <a:gd name="connsiteX0" fmla="*/ 0 w 1771049"/>
              <a:gd name="connsiteY0" fmla="*/ 1876926 h 1876926"/>
              <a:gd name="connsiteX1" fmla="*/ 1511167 w 1771049"/>
              <a:gd name="connsiteY1" fmla="*/ 1395663 h 1876926"/>
              <a:gd name="connsiteX2" fmla="*/ 1771049 w 1771049"/>
              <a:gd name="connsiteY2" fmla="*/ 0 h 1876926"/>
              <a:gd name="connsiteX0" fmla="*/ 0 w 2512194"/>
              <a:gd name="connsiteY0" fmla="*/ 1848050 h 1848050"/>
              <a:gd name="connsiteX1" fmla="*/ 2252312 w 2512194"/>
              <a:gd name="connsiteY1" fmla="*/ 1395663 h 1848050"/>
              <a:gd name="connsiteX2" fmla="*/ 2512194 w 2512194"/>
              <a:gd name="connsiteY2" fmla="*/ 0 h 1848050"/>
              <a:gd name="connsiteX0" fmla="*/ 0 w 2512194"/>
              <a:gd name="connsiteY0" fmla="*/ 1848050 h 1848050"/>
              <a:gd name="connsiteX1" fmla="*/ 1703672 w 2512194"/>
              <a:gd name="connsiteY1" fmla="*/ 1434164 h 1848050"/>
              <a:gd name="connsiteX2" fmla="*/ 2512194 w 2512194"/>
              <a:gd name="connsiteY2" fmla="*/ 0 h 18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194" h="1848050">
                <a:moveTo>
                  <a:pt x="0" y="1848050"/>
                </a:moveTo>
                <a:cubicBezTo>
                  <a:pt x="599173" y="1720515"/>
                  <a:pt x="1390851" y="1660358"/>
                  <a:pt x="1703672" y="1434164"/>
                </a:cubicBezTo>
                <a:cubicBezTo>
                  <a:pt x="2016493" y="1207970"/>
                  <a:pt x="2485724" y="324852"/>
                  <a:pt x="2512194" y="0"/>
                </a:cubicBezTo>
              </a:path>
            </a:pathLst>
          </a:custGeom>
          <a:noFill/>
          <a:ln w="25400"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279ACA-6ACD-4193-96B6-B02F7FABEE09}"/>
              </a:ext>
            </a:extLst>
          </p:cNvPr>
          <p:cNvSpPr txBox="1"/>
          <p:nvPr/>
        </p:nvSpPr>
        <p:spPr>
          <a:xfrm>
            <a:off x="8410410" y="4522614"/>
            <a:ext cx="118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Validation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7D79BB-F96B-41D4-B8CE-8A5482FA5F5F}"/>
              </a:ext>
            </a:extLst>
          </p:cNvPr>
          <p:cNvSpPr txBox="1"/>
          <p:nvPr/>
        </p:nvSpPr>
        <p:spPr>
          <a:xfrm>
            <a:off x="9660090" y="548493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Constraints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5716027-AEC5-41B9-82E3-1F77B1843F8D}"/>
              </a:ext>
            </a:extLst>
          </p:cNvPr>
          <p:cNvSpPr/>
          <p:nvPr/>
        </p:nvSpPr>
        <p:spPr>
          <a:xfrm rot="5400000">
            <a:off x="1338989" y="3924527"/>
            <a:ext cx="2088702" cy="2338938"/>
          </a:xfrm>
          <a:custGeom>
            <a:avLst/>
            <a:gdLst>
              <a:gd name="connsiteX0" fmla="*/ 0 w 1876927"/>
              <a:gd name="connsiteY0" fmla="*/ 1357162 h 1357162"/>
              <a:gd name="connsiteX1" fmla="*/ 1511167 w 1876927"/>
              <a:gd name="connsiteY1" fmla="*/ 875899 h 1357162"/>
              <a:gd name="connsiteX2" fmla="*/ 1876927 w 1876927"/>
              <a:gd name="connsiteY2" fmla="*/ 0 h 1357162"/>
              <a:gd name="connsiteX0" fmla="*/ 0 w 1771049"/>
              <a:gd name="connsiteY0" fmla="*/ 1876926 h 1876926"/>
              <a:gd name="connsiteX1" fmla="*/ 1511167 w 1771049"/>
              <a:gd name="connsiteY1" fmla="*/ 1395663 h 1876926"/>
              <a:gd name="connsiteX2" fmla="*/ 1771049 w 1771049"/>
              <a:gd name="connsiteY2" fmla="*/ 0 h 1876926"/>
              <a:gd name="connsiteX0" fmla="*/ 0 w 2512194"/>
              <a:gd name="connsiteY0" fmla="*/ 1848050 h 1848050"/>
              <a:gd name="connsiteX1" fmla="*/ 2252312 w 2512194"/>
              <a:gd name="connsiteY1" fmla="*/ 1395663 h 1848050"/>
              <a:gd name="connsiteX2" fmla="*/ 2512194 w 2512194"/>
              <a:gd name="connsiteY2" fmla="*/ 0 h 1848050"/>
              <a:gd name="connsiteX0" fmla="*/ 0 w 2512194"/>
              <a:gd name="connsiteY0" fmla="*/ 1848050 h 1848050"/>
              <a:gd name="connsiteX1" fmla="*/ 1703672 w 2512194"/>
              <a:gd name="connsiteY1" fmla="*/ 1434164 h 1848050"/>
              <a:gd name="connsiteX2" fmla="*/ 2512194 w 2512194"/>
              <a:gd name="connsiteY2" fmla="*/ 0 h 1848050"/>
              <a:gd name="connsiteX0" fmla="*/ 0 w 2079057"/>
              <a:gd name="connsiteY0" fmla="*/ 2338938 h 2338938"/>
              <a:gd name="connsiteX1" fmla="*/ 1703672 w 2079057"/>
              <a:gd name="connsiteY1" fmla="*/ 1925052 h 2338938"/>
              <a:gd name="connsiteX2" fmla="*/ 2079057 w 2079057"/>
              <a:gd name="connsiteY2" fmla="*/ 0 h 2338938"/>
              <a:gd name="connsiteX0" fmla="*/ 0 w 2079057"/>
              <a:gd name="connsiteY0" fmla="*/ 2338938 h 2338938"/>
              <a:gd name="connsiteX1" fmla="*/ 1597797 w 2079057"/>
              <a:gd name="connsiteY1" fmla="*/ 1780672 h 2338938"/>
              <a:gd name="connsiteX2" fmla="*/ 2079057 w 2079057"/>
              <a:gd name="connsiteY2" fmla="*/ 0 h 2338938"/>
              <a:gd name="connsiteX0" fmla="*/ 0 w 2088702"/>
              <a:gd name="connsiteY0" fmla="*/ 2338938 h 2338938"/>
              <a:gd name="connsiteX1" fmla="*/ 1597797 w 2088702"/>
              <a:gd name="connsiteY1" fmla="*/ 1780672 h 2338938"/>
              <a:gd name="connsiteX2" fmla="*/ 2079057 w 2088702"/>
              <a:gd name="connsiteY2" fmla="*/ 0 h 23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702" h="2338938">
                <a:moveTo>
                  <a:pt x="0" y="2338938"/>
                </a:moveTo>
                <a:cubicBezTo>
                  <a:pt x="599173" y="2211403"/>
                  <a:pt x="1284976" y="2006866"/>
                  <a:pt x="1597797" y="1780672"/>
                </a:cubicBezTo>
                <a:cubicBezTo>
                  <a:pt x="1910618" y="1554478"/>
                  <a:pt x="2139218" y="324852"/>
                  <a:pt x="2079057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12A5AF-207C-48FB-8D22-C05517A92F87}"/>
              </a:ext>
            </a:extLst>
          </p:cNvPr>
          <p:cNvSpPr txBox="1"/>
          <p:nvPr/>
        </p:nvSpPr>
        <p:spPr>
          <a:xfrm>
            <a:off x="1961506" y="4522614"/>
            <a:ext cx="118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Validation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5DB29B-B565-40AC-9532-C2340EAEC135}"/>
              </a:ext>
            </a:extLst>
          </p:cNvPr>
          <p:cNvSpPr txBox="1"/>
          <p:nvPr/>
        </p:nvSpPr>
        <p:spPr>
          <a:xfrm>
            <a:off x="400720" y="548493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Constraints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50E7448-05CC-4E57-851E-02679AE08E80}"/>
              </a:ext>
            </a:extLst>
          </p:cNvPr>
          <p:cNvSpPr/>
          <p:nvPr/>
        </p:nvSpPr>
        <p:spPr>
          <a:xfrm flipH="1">
            <a:off x="1663046" y="4042954"/>
            <a:ext cx="1876927" cy="1357162"/>
          </a:xfrm>
          <a:custGeom>
            <a:avLst/>
            <a:gdLst>
              <a:gd name="connsiteX0" fmla="*/ 0 w 1876927"/>
              <a:gd name="connsiteY0" fmla="*/ 1357162 h 1357162"/>
              <a:gd name="connsiteX1" fmla="*/ 1511167 w 1876927"/>
              <a:gd name="connsiteY1" fmla="*/ 875899 h 1357162"/>
              <a:gd name="connsiteX2" fmla="*/ 1876927 w 1876927"/>
              <a:gd name="connsiteY2" fmla="*/ 0 h 13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927" h="1357162">
                <a:moveTo>
                  <a:pt x="0" y="1357162"/>
                </a:moveTo>
                <a:cubicBezTo>
                  <a:pt x="599173" y="1229627"/>
                  <a:pt x="1198346" y="1102093"/>
                  <a:pt x="1511167" y="875899"/>
                </a:cubicBezTo>
                <a:cubicBezTo>
                  <a:pt x="1823988" y="649705"/>
                  <a:pt x="1850457" y="324852"/>
                  <a:pt x="1876927" y="0"/>
                </a:cubicBezTo>
              </a:path>
            </a:pathLst>
          </a:custGeom>
          <a:noFill/>
          <a:ln w="254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E6ACCDF-5AA1-4B05-88BB-F479F313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309266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4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6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9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7" grpId="0" animBg="1"/>
      <p:bldP spid="27" grpId="1" animBg="1"/>
      <p:bldP spid="9" grpId="0"/>
      <p:bldP spid="9" grpId="1"/>
      <p:bldP spid="10" grpId="0"/>
      <p:bldP spid="10" grpId="1"/>
      <p:bldP spid="11" grpId="0"/>
      <p:bldP spid="11" grpId="1"/>
      <p:bldP spid="25" grpId="0" animBg="1"/>
      <p:bldP spid="25" grpId="1" animBg="1"/>
      <p:bldP spid="22" grpId="0"/>
      <p:bldP spid="22" grpId="1"/>
      <p:bldP spid="23" grpId="0"/>
      <p:bldP spid="23" grpId="1"/>
      <p:bldP spid="7" grpId="0"/>
      <p:bldP spid="7" grpId="1"/>
      <p:bldP spid="26" grpId="0"/>
      <p:bldP spid="26" grpId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/>
      <p:bldP spid="33" grpId="1"/>
      <p:bldP spid="34" grpId="0"/>
      <p:bldP spid="34" grpId="1"/>
      <p:bldP spid="35" grpId="0" animBg="1"/>
      <p:bldP spid="35" grpId="1" animBg="1"/>
      <p:bldP spid="36" grpId="0"/>
      <p:bldP spid="36" grpId="1"/>
      <p:bldP spid="37" grpId="0"/>
      <p:bldP spid="37" grpId="1"/>
      <p:bldP spid="38" grpId="0" animBg="1"/>
      <p:bldP spid="3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40D5BA-6DE8-4FC2-A489-47ED94687D64}"/>
              </a:ext>
            </a:extLst>
          </p:cNvPr>
          <p:cNvGrpSpPr/>
          <p:nvPr/>
        </p:nvGrpSpPr>
        <p:grpSpPr>
          <a:xfrm>
            <a:off x="112644" y="1215484"/>
            <a:ext cx="5983356" cy="5752711"/>
            <a:chOff x="3206609" y="7332348"/>
            <a:chExt cx="26958277" cy="259190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810DBFA-F9B0-48C4-A23D-1414AA93E6E0}"/>
                </a:ext>
              </a:extLst>
            </p:cNvPr>
            <p:cNvGrpSpPr/>
            <p:nvPr/>
          </p:nvGrpSpPr>
          <p:grpSpPr>
            <a:xfrm>
              <a:off x="3206609" y="7332348"/>
              <a:ext cx="9883750" cy="7346167"/>
              <a:chOff x="11428097" y="30724974"/>
              <a:chExt cx="4113393" cy="2550303"/>
            </a:xfrm>
          </p:grpSpPr>
          <p:pic>
            <p:nvPicPr>
              <p:cNvPr id="40" name="Picture 36" descr="North Carolina - Wikipedia">
                <a:extLst>
                  <a:ext uri="{FF2B5EF4-FFF2-40B4-BE49-F238E27FC236}">
                    <a16:creationId xmlns:a16="http://schemas.microsoft.com/office/drawing/2014/main" id="{99E58C43-499D-4763-A6E2-B744815F09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28097" y="30724974"/>
                <a:ext cx="4113393" cy="2550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Graphic 40" descr="Marker with solid fill">
                <a:extLst>
                  <a:ext uri="{FF2B5EF4-FFF2-40B4-BE49-F238E27FC236}">
                    <a16:creationId xmlns:a16="http://schemas.microsoft.com/office/drawing/2014/main" id="{B9A641ED-8C2A-4016-B188-8BD52992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538685" y="31931882"/>
                <a:ext cx="251362" cy="251362"/>
              </a:xfrm>
              <a:prstGeom prst="rect">
                <a:avLst/>
              </a:prstGeom>
            </p:spPr>
          </p:pic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93685C2-9AE3-4CFB-9706-DE04EE06A879}"/>
                </a:ext>
              </a:extLst>
            </p:cNvPr>
            <p:cNvCxnSpPr>
              <a:cxnSpLocks/>
            </p:cNvCxnSpPr>
            <p:nvPr/>
          </p:nvCxnSpPr>
          <p:spPr>
            <a:xfrm>
              <a:off x="10982787" y="11170882"/>
              <a:ext cx="14187276" cy="5288316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147ED33-D526-4197-B1F6-139638C68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5284" y="11532907"/>
              <a:ext cx="285514" cy="1269067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075A5AF-904C-4729-A60C-CC71753E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1266" y="15185964"/>
              <a:ext cx="19893620" cy="18065479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35AC9-7F83-4B65-AA75-E35E738B129E}"/>
              </a:ext>
            </a:extLst>
          </p:cNvPr>
          <p:cNvSpPr txBox="1"/>
          <p:nvPr/>
        </p:nvSpPr>
        <p:spPr>
          <a:xfrm>
            <a:off x="5882640" y="1129469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 Greensboro?</a:t>
            </a:r>
          </a:p>
        </p:txBody>
      </p:sp>
      <p:pic>
        <p:nvPicPr>
          <p:cNvPr id="45" name="Picture 6" descr="Image preview">
            <a:extLst>
              <a:ext uri="{FF2B5EF4-FFF2-40B4-BE49-F238E27FC236}">
                <a16:creationId xmlns:a16="http://schemas.microsoft.com/office/drawing/2014/main" id="{9F2E7ED3-6595-41F5-AF0B-EA3E91FAC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6481" r="11060" b="5168"/>
          <a:stretch/>
        </p:blipFill>
        <p:spPr bwMode="auto">
          <a:xfrm>
            <a:off x="6323709" y="1737100"/>
            <a:ext cx="5595631" cy="346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77790-6A70-49A7-9975-E29CC75F829E}"/>
              </a:ext>
            </a:extLst>
          </p:cNvPr>
          <p:cNvSpPr txBox="1"/>
          <p:nvPr/>
        </p:nvSpPr>
        <p:spPr>
          <a:xfrm>
            <a:off x="6323709" y="5212814"/>
            <a:ext cx="559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NREL’s </a:t>
            </a:r>
            <a:r>
              <a:rPr lang="en-US" dirty="0">
                <a:solidFill>
                  <a:srgbClr val="C00000"/>
                </a:solidFill>
              </a:rPr>
              <a:t>SMART-DS project </a:t>
            </a:r>
            <a:r>
              <a:rPr lang="en-US" dirty="0"/>
              <a:t>provides </a:t>
            </a:r>
            <a:r>
              <a:rPr lang="en-US" dirty="0">
                <a:solidFill>
                  <a:srgbClr val="C00000"/>
                </a:solidFill>
              </a:rPr>
              <a:t>publicly available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detailed</a:t>
            </a:r>
            <a:r>
              <a:rPr lang="en-US" dirty="0"/>
              <a:t> “realistic but not real” electric distribution system datasets for Greensboro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38C6B9B-1DB0-4B16-9F58-5D3A9BA2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Case: Greensboro, NC</a:t>
            </a:r>
          </a:p>
        </p:txBody>
      </p:sp>
    </p:spTree>
    <p:extLst>
      <p:ext uri="{BB962C8B-B14F-4D97-AF65-F5344CB8AC3E}">
        <p14:creationId xmlns:p14="http://schemas.microsoft.com/office/powerpoint/2010/main" val="1726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Image preview">
            <a:extLst>
              <a:ext uri="{FF2B5EF4-FFF2-40B4-BE49-F238E27FC236}">
                <a16:creationId xmlns:a16="http://schemas.microsoft.com/office/drawing/2014/main" id="{59EA225E-0FD6-4FF8-8A4E-F6F9C74C6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6481" r="11060" b="5168"/>
          <a:stretch/>
        </p:blipFill>
        <p:spPr bwMode="auto">
          <a:xfrm>
            <a:off x="4215036" y="2262623"/>
            <a:ext cx="4951473" cy="307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39C817-3E2C-43CF-82FE-712F694BDF1A}"/>
              </a:ext>
            </a:extLst>
          </p:cNvPr>
          <p:cNvSpPr txBox="1"/>
          <p:nvPr/>
        </p:nvSpPr>
        <p:spPr>
          <a:xfrm>
            <a:off x="9118306" y="1365339"/>
            <a:ext cx="3170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Detailed simulations </a:t>
            </a:r>
            <a:r>
              <a:rPr lang="en-US" dirty="0"/>
              <a:t>via </a:t>
            </a:r>
            <a:r>
              <a:rPr lang="en-US" dirty="0" err="1"/>
              <a:t>PowerModelsDistribution.jl</a:t>
            </a:r>
            <a:r>
              <a:rPr lang="en-US" dirty="0"/>
              <a:t> and </a:t>
            </a:r>
            <a:r>
              <a:rPr lang="en-US" dirty="0" err="1"/>
              <a:t>OpenDSS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1984AF-70C2-45D1-8BF1-A1FA58138675}"/>
              </a:ext>
            </a:extLst>
          </p:cNvPr>
          <p:cNvCxnSpPr>
            <a:cxnSpLocks/>
          </p:cNvCxnSpPr>
          <p:nvPr/>
        </p:nvCxnSpPr>
        <p:spPr>
          <a:xfrm>
            <a:off x="4484476" y="1923043"/>
            <a:ext cx="749160" cy="41812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615B33-CD10-4051-9715-9F33C4FA594A}"/>
              </a:ext>
            </a:extLst>
          </p:cNvPr>
          <p:cNvSpPr txBox="1"/>
          <p:nvPr/>
        </p:nvSpPr>
        <p:spPr>
          <a:xfrm>
            <a:off x="704096" y="4398245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Scenarios for EV </a:t>
            </a:r>
            <a:r>
              <a:rPr lang="en-US" dirty="0">
                <a:solidFill>
                  <a:srgbClr val="C00000"/>
                </a:solidFill>
              </a:rPr>
              <a:t>adoption rates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6457E-DE68-4039-8260-BB7AE1EE0EF4}"/>
              </a:ext>
            </a:extLst>
          </p:cNvPr>
          <p:cNvCxnSpPr>
            <a:cxnSpLocks/>
          </p:cNvCxnSpPr>
          <p:nvPr/>
        </p:nvCxnSpPr>
        <p:spPr>
          <a:xfrm flipV="1">
            <a:off x="4008068" y="4899969"/>
            <a:ext cx="888051" cy="414375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C17B04-C4B6-49E2-B166-312B173A630E}"/>
              </a:ext>
            </a:extLst>
          </p:cNvPr>
          <p:cNvSpPr txBox="1"/>
          <p:nvPr/>
        </p:nvSpPr>
        <p:spPr>
          <a:xfrm>
            <a:off x="85039" y="1082280"/>
            <a:ext cx="443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EV locations </a:t>
            </a:r>
            <a:r>
              <a:rPr lang="en-US" dirty="0"/>
              <a:t>from census data and manual entry from Google Street 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B07A72-764F-47C9-A300-BF08999CAB9A}"/>
              </a:ext>
            </a:extLst>
          </p:cNvPr>
          <p:cNvCxnSpPr>
            <a:cxnSpLocks/>
          </p:cNvCxnSpPr>
          <p:nvPr/>
        </p:nvCxnSpPr>
        <p:spPr>
          <a:xfrm>
            <a:off x="8275969" y="4998650"/>
            <a:ext cx="812800" cy="673768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DF6B94-E14A-4F90-B7E6-24B5617BCF05}"/>
              </a:ext>
            </a:extLst>
          </p:cNvPr>
          <p:cNvCxnSpPr>
            <a:cxnSpLocks/>
          </p:cNvCxnSpPr>
          <p:nvPr/>
        </p:nvCxnSpPr>
        <p:spPr>
          <a:xfrm flipV="1">
            <a:off x="8266412" y="2021453"/>
            <a:ext cx="822357" cy="63942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4149E7-5CE9-4941-9EEA-6DFAD5C50CEC}"/>
              </a:ext>
            </a:extLst>
          </p:cNvPr>
          <p:cNvSpPr txBox="1"/>
          <p:nvPr/>
        </p:nvSpPr>
        <p:spPr>
          <a:xfrm>
            <a:off x="8243903" y="5784857"/>
            <a:ext cx="414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High-level constraints </a:t>
            </a:r>
            <a:r>
              <a:rPr lang="en-US" dirty="0"/>
              <a:t>for evacuation planning problem </a:t>
            </a:r>
            <a:r>
              <a:rPr lang="en-US" i="1" dirty="0">
                <a:solidFill>
                  <a:srgbClr val="C00000"/>
                </a:solidFill>
              </a:rPr>
              <a:t>(in progress)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Grid Model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C9DB3EA-537F-4B71-BC41-F30410024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1147" y="2300897"/>
            <a:ext cx="1390650" cy="1390650"/>
          </a:xfrm>
          <a:prstGeom prst="rect">
            <a:avLst/>
          </a:prstGeom>
        </p:spPr>
      </p:pic>
      <p:pic>
        <p:nvPicPr>
          <p:cNvPr id="2050" name="Picture 2" descr="OpenDSS-Based Distribution Network Analyzer in Open Source GIS Environment">
            <a:extLst>
              <a:ext uri="{FF2B5EF4-FFF2-40B4-BE49-F238E27FC236}">
                <a16:creationId xmlns:a16="http://schemas.microsoft.com/office/drawing/2014/main" id="{D4557754-38EC-42C7-BBD2-F37C6D5CA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47"/>
          <a:stretch/>
        </p:blipFill>
        <p:spPr bwMode="auto">
          <a:xfrm>
            <a:off x="10510336" y="3149770"/>
            <a:ext cx="1246690" cy="121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48D9CB-00E2-4D4B-9F10-D7AFDAE00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64" y="1745168"/>
            <a:ext cx="4136385" cy="2476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FC640B-1964-455B-81C6-A61C73458A22}"/>
              </a:ext>
            </a:extLst>
          </p:cNvPr>
          <p:cNvGrpSpPr/>
          <p:nvPr/>
        </p:nvGrpSpPr>
        <p:grpSpPr>
          <a:xfrm>
            <a:off x="1028044" y="4797724"/>
            <a:ext cx="2903807" cy="2060276"/>
            <a:chOff x="278811" y="4569887"/>
            <a:chExt cx="3107872" cy="22050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B245E-D2D8-47CB-A6F6-3F23CF00C5EF}"/>
                </a:ext>
              </a:extLst>
            </p:cNvPr>
            <p:cNvSpPr/>
            <p:nvPr/>
          </p:nvSpPr>
          <p:spPr>
            <a:xfrm>
              <a:off x="353042" y="4569887"/>
              <a:ext cx="2921236" cy="2205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6ECD24-A240-4812-84D9-5D58C70B5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6066" y="4857035"/>
              <a:ext cx="2326162" cy="185564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9F310-DA46-48FA-949A-A17552DF3A14}"/>
                </a:ext>
              </a:extLst>
            </p:cNvPr>
            <p:cNvSpPr txBox="1"/>
            <p:nvPr/>
          </p:nvSpPr>
          <p:spPr>
            <a:xfrm>
              <a:off x="278811" y="4569887"/>
              <a:ext cx="3107872" cy="312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/>
                <a:t>Range of EV Adoption in Each Zone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83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9" grpId="0"/>
      <p:bldP spid="9" grpId="1"/>
      <p:bldP spid="9" grpId="2"/>
      <p:bldP spid="20" grpId="0"/>
      <p:bldP spid="27" grpId="0"/>
      <p:bldP spid="2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51708-0306-4292-B3CB-949889FF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System Model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210E45-C165-4615-85B1-D1276FD0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75" y="1181735"/>
            <a:ext cx="5182325" cy="53111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2F86B7C-2E82-4208-818D-1920307A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" y="1783080"/>
            <a:ext cx="6918942" cy="4572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BDB9A7-E7E3-468A-97D4-E77E054919AF}"/>
              </a:ext>
            </a:extLst>
          </p:cNvPr>
          <p:cNvSpPr txBox="1"/>
          <p:nvPr/>
        </p:nvSpPr>
        <p:spPr>
          <a:xfrm>
            <a:off x="1035050" y="1140481"/>
            <a:ext cx="4402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from </a:t>
            </a:r>
            <a:r>
              <a:rPr lang="en-US" sz="2800" dirty="0">
                <a:solidFill>
                  <a:srgbClr val="C00000"/>
                </a:solidFill>
              </a:rPr>
              <a:t>OpenStreetMap</a:t>
            </a:r>
          </a:p>
        </p:txBody>
      </p:sp>
    </p:spTree>
    <p:extLst>
      <p:ext uri="{BB962C8B-B14F-4D97-AF65-F5344CB8AC3E}">
        <p14:creationId xmlns:p14="http://schemas.microsoft.com/office/powerpoint/2010/main" val="161549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8FA4D1B-9058-44DF-BF8B-CE4512753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6064" y="1825625"/>
            <a:ext cx="8099871" cy="4351338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1A43D33-A603-4C33-B3DE-14220821DB50}"/>
              </a:ext>
            </a:extLst>
          </p:cNvPr>
          <p:cNvSpPr/>
          <p:nvPr/>
        </p:nvSpPr>
        <p:spPr>
          <a:xfrm>
            <a:off x="5331655" y="4001294"/>
            <a:ext cx="1160585" cy="611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8FA6EFB-A073-4FDD-B60E-2FF3570C01F9}"/>
              </a:ext>
            </a:extLst>
          </p:cNvPr>
          <p:cNvSpPr/>
          <p:nvPr/>
        </p:nvSpPr>
        <p:spPr>
          <a:xfrm>
            <a:off x="6493804" y="3864134"/>
            <a:ext cx="395363" cy="208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FCEFDD5-A75A-425E-BA18-A525180A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025"/>
            <a:ext cx="11430000" cy="1016000"/>
          </a:xfrm>
        </p:spPr>
        <p:txBody>
          <a:bodyPr/>
          <a:lstStyle/>
          <a:p>
            <a:r>
              <a:rPr lang="en-US" dirty="0"/>
              <a:t>Transportation System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EEAE9-AC04-4A9A-A6A6-0C2AFF721A9A}"/>
              </a:ext>
            </a:extLst>
          </p:cNvPr>
          <p:cNvSpPr txBox="1"/>
          <p:nvPr/>
        </p:nvSpPr>
        <p:spPr>
          <a:xfrm>
            <a:off x="1035050" y="1142597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Handling </a:t>
            </a:r>
            <a:r>
              <a:rPr lang="en-US" sz="2800" dirty="0">
                <a:solidFill>
                  <a:srgbClr val="C00000"/>
                </a:solidFill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28769254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10776</TotalTime>
  <Words>1192</Words>
  <Application>Microsoft Office PowerPoint</Application>
  <PresentationFormat>Widescreen</PresentationFormat>
  <Paragraphs>192</Paragraphs>
  <Slides>21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Calibri</vt:lpstr>
      <vt:lpstr>Roboto</vt:lpstr>
      <vt:lpstr>Arial</vt:lpstr>
      <vt:lpstr>Wingdings</vt:lpstr>
      <vt:lpstr>Roboto Condensed Light</vt:lpstr>
      <vt:lpstr>Calibri Light</vt:lpstr>
      <vt:lpstr>Akzidenz-Grotesk BQ Med Ext</vt:lpstr>
      <vt:lpstr>Custom Design</vt:lpstr>
      <vt:lpstr>1_Custom Design</vt:lpstr>
      <vt:lpstr>2_Custom Design</vt:lpstr>
      <vt:lpstr>Evacuating Urban Areas with Electrified Transportation Systems (EVacuate)</vt:lpstr>
      <vt:lpstr>Background and Motivation</vt:lpstr>
      <vt:lpstr>Background and Motivation</vt:lpstr>
      <vt:lpstr>Research Team</vt:lpstr>
      <vt:lpstr>Research Question</vt:lpstr>
      <vt:lpstr>Test Case: Greensboro, NC</vt:lpstr>
      <vt:lpstr>Electric Grid Model</vt:lpstr>
      <vt:lpstr>Transportation System Model</vt:lpstr>
      <vt:lpstr>Transportation System Model</vt:lpstr>
      <vt:lpstr>Transportation System Model</vt:lpstr>
      <vt:lpstr>Transportation System Model</vt:lpstr>
      <vt:lpstr>Transportation System Model</vt:lpstr>
      <vt:lpstr>Electric Grid and Transportation Models</vt:lpstr>
      <vt:lpstr>Evacuation Planning</vt:lpstr>
      <vt:lpstr>Evacuation Planning</vt:lpstr>
      <vt:lpstr>Evacuation Planning</vt:lpstr>
      <vt:lpstr>Bringing It All Together</vt:lpstr>
      <vt:lpstr>Bringing It All Together</vt:lpstr>
      <vt:lpstr>Bringing It All Together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Molzahn, Daniel</cp:lastModifiedBy>
  <cp:revision>562</cp:revision>
  <cp:lastPrinted>2021-04-21T13:43:25Z</cp:lastPrinted>
  <dcterms:created xsi:type="dcterms:W3CDTF">2016-03-09T16:46:53Z</dcterms:created>
  <dcterms:modified xsi:type="dcterms:W3CDTF">2021-06-16T18:27:22Z</dcterms:modified>
</cp:coreProperties>
</file>